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56" r:id="rId2"/>
    <p:sldId id="261" r:id="rId3"/>
    <p:sldId id="283" r:id="rId4"/>
    <p:sldId id="284" r:id="rId5"/>
    <p:sldId id="285" r:id="rId6"/>
    <p:sldId id="295" r:id="rId7"/>
    <p:sldId id="296" r:id="rId8"/>
    <p:sldId id="318" r:id="rId9"/>
    <p:sldId id="286" r:id="rId10"/>
    <p:sldId id="287" r:id="rId11"/>
    <p:sldId id="288" r:id="rId12"/>
    <p:sldId id="290" r:id="rId13"/>
    <p:sldId id="289" r:id="rId14"/>
    <p:sldId id="291" r:id="rId15"/>
    <p:sldId id="292" r:id="rId16"/>
    <p:sldId id="293" r:id="rId17"/>
    <p:sldId id="294" r:id="rId18"/>
    <p:sldId id="297" r:id="rId19"/>
    <p:sldId id="316" r:id="rId20"/>
    <p:sldId id="298" r:id="rId21"/>
    <p:sldId id="299" r:id="rId22"/>
    <p:sldId id="301" r:id="rId23"/>
    <p:sldId id="300" r:id="rId24"/>
    <p:sldId id="322" r:id="rId25"/>
    <p:sldId id="320" r:id="rId26"/>
    <p:sldId id="264" r:id="rId27"/>
    <p:sldId id="323" r:id="rId28"/>
    <p:sldId id="325" r:id="rId29"/>
    <p:sldId id="326" r:id="rId30"/>
    <p:sldId id="327" r:id="rId31"/>
    <p:sldId id="328" r:id="rId32"/>
    <p:sldId id="329" r:id="rId33"/>
    <p:sldId id="330" r:id="rId34"/>
    <p:sldId id="332" r:id="rId35"/>
    <p:sldId id="333" r:id="rId36"/>
    <p:sldId id="334" r:id="rId37"/>
    <p:sldId id="335" r:id="rId38"/>
    <p:sldId id="354" r:id="rId39"/>
    <p:sldId id="336" r:id="rId40"/>
    <p:sldId id="337" r:id="rId41"/>
    <p:sldId id="338" r:id="rId42"/>
    <p:sldId id="339" r:id="rId43"/>
    <p:sldId id="340" r:id="rId44"/>
    <p:sldId id="341" r:id="rId45"/>
    <p:sldId id="342" r:id="rId46"/>
    <p:sldId id="343" r:id="rId47"/>
    <p:sldId id="344" r:id="rId48"/>
    <p:sldId id="348" r:id="rId49"/>
    <p:sldId id="349" r:id="rId50"/>
    <p:sldId id="345" r:id="rId51"/>
    <p:sldId id="346" r:id="rId52"/>
    <p:sldId id="271" r:id="rId53"/>
    <p:sldId id="272" r:id="rId54"/>
    <p:sldId id="273" r:id="rId55"/>
    <p:sldId id="274" r:id="rId56"/>
    <p:sldId id="277" r:id="rId57"/>
    <p:sldId id="278" r:id="rId58"/>
    <p:sldId id="279" r:id="rId59"/>
    <p:sldId id="280" r:id="rId60"/>
    <p:sldId id="281" r:id="rId61"/>
    <p:sldId id="282" r:id="rId62"/>
    <p:sldId id="317" r:id="rId63"/>
    <p:sldId id="350" r:id="rId64"/>
    <p:sldId id="351" r:id="rId65"/>
    <p:sldId id="352" r:id="rId66"/>
    <p:sldId id="312" r:id="rId67"/>
    <p:sldId id="302"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moud Hamza" initials="MH" lastIdx="1" clrIdx="0">
    <p:extLst>
      <p:ext uri="{19B8F6BF-5375-455C-9EA6-DF929625EA0E}">
        <p15:presenceInfo xmlns:p15="http://schemas.microsoft.com/office/powerpoint/2012/main" userId="S-1-5-21-1871262539-4110742668-2149754728-148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7" autoAdjust="0"/>
    <p:restoredTop sz="84201" autoAdjust="0"/>
  </p:normalViewPr>
  <p:slideViewPr>
    <p:cSldViewPr snapToGrid="0">
      <p:cViewPr varScale="1">
        <p:scale>
          <a:sx n="44" d="100"/>
          <a:sy n="44" d="100"/>
        </p:scale>
        <p:origin x="66" y="4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81EC62-C350-49F3-BE79-2C135AB77184}" type="datetimeFigureOut">
              <a:rPr lang="en-US" smtClean="0"/>
              <a:t>7/16/2018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BDB961-68FE-439F-AFFD-70BC00C7CA9E}" type="slidenum">
              <a:rPr lang="en-US" smtClean="0"/>
              <a:t>‹#›</a:t>
            </a:fld>
            <a:endParaRPr lang="en-US"/>
          </a:p>
        </p:txBody>
      </p:sp>
    </p:spTree>
    <p:extLst>
      <p:ext uri="{BB962C8B-B14F-4D97-AF65-F5344CB8AC3E}">
        <p14:creationId xmlns:p14="http://schemas.microsoft.com/office/powerpoint/2010/main" val="434098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 A woman enters your primary care clinic with her baby daughter of 6 months. Over the last couple of weeks, she’s developed a rash on her arms and seems to have been suffering from belly cramps now and again. Her mother suspects it might have started because she recently introduced cow milk into her daughter’s diet </a:t>
            </a:r>
            <a:endParaRPr lang="en-US" dirty="0"/>
          </a:p>
        </p:txBody>
      </p:sp>
      <p:sp>
        <p:nvSpPr>
          <p:cNvPr id="4" name="Slide Number Placeholder 3"/>
          <p:cNvSpPr>
            <a:spLocks noGrp="1"/>
          </p:cNvSpPr>
          <p:nvPr>
            <p:ph type="sldNum" sz="quarter" idx="10"/>
          </p:nvPr>
        </p:nvSpPr>
        <p:spPr/>
        <p:txBody>
          <a:bodyPr/>
          <a:lstStyle/>
          <a:p>
            <a:fld id="{ABBDB961-68FE-439F-AFFD-70BC00C7CA9E}" type="slidenum">
              <a:rPr lang="en-US" smtClean="0"/>
              <a:t>2</a:t>
            </a:fld>
            <a:endParaRPr lang="en-US" dirty="0"/>
          </a:p>
        </p:txBody>
      </p:sp>
    </p:spTree>
    <p:extLst>
      <p:ext uri="{BB962C8B-B14F-4D97-AF65-F5344CB8AC3E}">
        <p14:creationId xmlns:p14="http://schemas.microsoft.com/office/powerpoint/2010/main" val="1509151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Taba5 </a:t>
            </a:r>
            <a:r>
              <a:rPr lang="en-US" dirty="0" err="1" smtClean="0"/>
              <a:t>rezel</a:t>
            </a:r>
            <a:r>
              <a:rPr lang="en-US" dirty="0" smtClean="0"/>
              <a:t>,</a:t>
            </a:r>
            <a:r>
              <a:rPr lang="en-US" baseline="0" dirty="0" smtClean="0"/>
              <a:t> </a:t>
            </a:r>
            <a:r>
              <a:rPr lang="en-US" baseline="0" dirty="0" err="1" smtClean="0"/>
              <a:t>lw</a:t>
            </a:r>
            <a:r>
              <a:rPr lang="en-US" baseline="0" dirty="0" smtClean="0"/>
              <a:t> 2al </a:t>
            </a:r>
            <a:r>
              <a:rPr lang="en-US" baseline="0" dirty="0" err="1" smtClean="0"/>
              <a:t>marra</a:t>
            </a:r>
            <a:r>
              <a:rPr lang="en-US" baseline="0" dirty="0" smtClean="0"/>
              <a:t> amen, 5alas </a:t>
            </a:r>
            <a:endParaRPr lang="en-US" dirty="0"/>
          </a:p>
        </p:txBody>
      </p:sp>
      <p:sp>
        <p:nvSpPr>
          <p:cNvPr id="4" name="Slide Number Placeholder 3"/>
          <p:cNvSpPr>
            <a:spLocks noGrp="1"/>
          </p:cNvSpPr>
          <p:nvPr>
            <p:ph type="sldNum" sz="quarter" idx="10"/>
          </p:nvPr>
        </p:nvSpPr>
        <p:spPr/>
        <p:txBody>
          <a:bodyPr/>
          <a:lstStyle/>
          <a:p>
            <a:fld id="{ABBDB961-68FE-439F-AFFD-70BC00C7CA9E}" type="slidenum">
              <a:rPr lang="en-US" smtClean="0"/>
              <a:t>31</a:t>
            </a:fld>
            <a:endParaRPr lang="en-US"/>
          </a:p>
        </p:txBody>
      </p:sp>
    </p:spTree>
    <p:extLst>
      <p:ext uri="{BB962C8B-B14F-4D97-AF65-F5344CB8AC3E}">
        <p14:creationId xmlns:p14="http://schemas.microsoft.com/office/powerpoint/2010/main" val="4104174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if all the sample subjects have the disease, , the positive predictive value is always</a:t>
            </a:r>
          </a:p>
          <a:p>
            <a:r>
              <a:rPr lang="en-US" sz="1200" kern="1200" dirty="0" smtClean="0">
                <a:solidFill>
                  <a:schemeClr val="tx1"/>
                </a:solidFill>
                <a:effectLst/>
                <a:latin typeface="+mn-lt"/>
                <a:ea typeface="+mn-ea"/>
                <a:cs typeface="+mn-cs"/>
              </a:rPr>
              <a:t>1.0 (i.e. 100%) even with very low sensitivity (but not 0) and the negative predictive</a:t>
            </a:r>
          </a:p>
          <a:p>
            <a:r>
              <a:rPr lang="en-US" sz="1200" kern="1200" dirty="0" smtClean="0">
                <a:solidFill>
                  <a:schemeClr val="tx1"/>
                </a:solidFill>
                <a:effectLst/>
                <a:latin typeface="+mn-lt"/>
                <a:ea typeface="+mn-ea"/>
                <a:cs typeface="+mn-cs"/>
              </a:rPr>
              <a:t>value is always 0.0 (i.e. 0%) even with very high specificity (even equal to</a:t>
            </a:r>
          </a:p>
          <a:p>
            <a:r>
              <a:rPr lang="en-US" sz="1200" kern="1200" dirty="0" smtClean="0">
                <a:solidFill>
                  <a:schemeClr val="tx1"/>
                </a:solidFill>
                <a:effectLst/>
                <a:latin typeface="+mn-lt"/>
                <a:ea typeface="+mn-ea"/>
                <a:cs typeface="+mn-cs"/>
              </a:rPr>
              <a:t>1.0, i.e. 100%).</a:t>
            </a:r>
            <a:endParaRPr lang="en-US" dirty="0"/>
          </a:p>
        </p:txBody>
      </p:sp>
      <p:sp>
        <p:nvSpPr>
          <p:cNvPr id="4" name="Slide Number Placeholder 3"/>
          <p:cNvSpPr>
            <a:spLocks noGrp="1"/>
          </p:cNvSpPr>
          <p:nvPr>
            <p:ph type="sldNum" sz="quarter" idx="10"/>
          </p:nvPr>
        </p:nvSpPr>
        <p:spPr/>
        <p:txBody>
          <a:bodyPr/>
          <a:lstStyle/>
          <a:p>
            <a:fld id="{ABBDB961-68FE-439F-AFFD-70BC00C7CA9E}" type="slidenum">
              <a:rPr lang="en-US" smtClean="0"/>
              <a:t>32</a:t>
            </a:fld>
            <a:endParaRPr lang="en-US"/>
          </a:p>
        </p:txBody>
      </p:sp>
    </p:spTree>
    <p:extLst>
      <p:ext uri="{BB962C8B-B14F-4D97-AF65-F5344CB8AC3E}">
        <p14:creationId xmlns:p14="http://schemas.microsoft.com/office/powerpoint/2010/main" val="27975946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if all the sample subjects do not have the disease, the</a:t>
            </a:r>
          </a:p>
          <a:p>
            <a:r>
              <a:rPr lang="en-US" dirty="0" smtClean="0"/>
              <a:t>negative predictive value is always 1.0 (i.e. 100%) even with very low sensitivity</a:t>
            </a:r>
          </a:p>
          <a:p>
            <a:r>
              <a:rPr lang="en-US" dirty="0" smtClean="0"/>
              <a:t>(but not 0) and the positive predictive value is always 0.0 (i.e. 0%) even with very</a:t>
            </a:r>
          </a:p>
          <a:p>
            <a:r>
              <a:rPr lang="en-US" dirty="0" smtClean="0"/>
              <a:t>high specificity (even equal to 1.0, i.e. 100%).</a:t>
            </a:r>
          </a:p>
          <a:p>
            <a:endParaRPr lang="en-US" dirty="0"/>
          </a:p>
        </p:txBody>
      </p:sp>
      <p:sp>
        <p:nvSpPr>
          <p:cNvPr id="4" name="Slide Number Placeholder 3"/>
          <p:cNvSpPr>
            <a:spLocks noGrp="1"/>
          </p:cNvSpPr>
          <p:nvPr>
            <p:ph type="sldNum" sz="quarter" idx="10"/>
          </p:nvPr>
        </p:nvSpPr>
        <p:spPr/>
        <p:txBody>
          <a:bodyPr/>
          <a:lstStyle/>
          <a:p>
            <a:fld id="{ABBDB961-68FE-439F-AFFD-70BC00C7CA9E}" type="slidenum">
              <a:rPr lang="en-US" smtClean="0"/>
              <a:t>33</a:t>
            </a:fld>
            <a:endParaRPr lang="en-US"/>
          </a:p>
        </p:txBody>
      </p:sp>
    </p:spTree>
    <p:extLst>
      <p:ext uri="{BB962C8B-B14F-4D97-AF65-F5344CB8AC3E}">
        <p14:creationId xmlns:p14="http://schemas.microsoft.com/office/powerpoint/2010/main" val="3679587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For nearly every 5 women affected with cancer there would be a</a:t>
            </a:r>
            <a:r>
              <a:rPr lang="en-US" sz="1200" b="0"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healthy woman who undergoes diagnostic work-up with possible needle</a:t>
            </a:r>
            <a:r>
              <a:rPr lang="en-US" sz="1200" b="0"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biopsy (4,750/1000 = 4.75).</a:t>
            </a:r>
            <a:endParaRPr lang="en-US" dirty="0"/>
          </a:p>
        </p:txBody>
      </p:sp>
      <p:sp>
        <p:nvSpPr>
          <p:cNvPr id="4" name="Slide Number Placeholder 3"/>
          <p:cNvSpPr>
            <a:spLocks noGrp="1"/>
          </p:cNvSpPr>
          <p:nvPr>
            <p:ph type="sldNum" sz="quarter" idx="10"/>
          </p:nvPr>
        </p:nvSpPr>
        <p:spPr/>
        <p:txBody>
          <a:bodyPr/>
          <a:lstStyle/>
          <a:p>
            <a:fld id="{ABBDB961-68FE-439F-AFFD-70BC00C7CA9E}" type="slidenum">
              <a:rPr lang="en-US" smtClean="0"/>
              <a:t>34</a:t>
            </a:fld>
            <a:endParaRPr lang="en-US"/>
          </a:p>
        </p:txBody>
      </p:sp>
    </p:spTree>
    <p:extLst>
      <p:ext uri="{BB962C8B-B14F-4D97-AF65-F5344CB8AC3E}">
        <p14:creationId xmlns:p14="http://schemas.microsoft.com/office/powerpoint/2010/main" val="38086773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This means that nearly 7 healthy</a:t>
            </a:r>
            <a:r>
              <a:rPr lang="en-US" sz="1200" b="0"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women would be sent for diagnostic work-up with a possible needle biopsy</a:t>
            </a:r>
            <a:r>
              <a:rPr lang="en-US" sz="1200" b="0"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for every woman effectively diagnosed with cancer (1,940/285 = 6.8). </a:t>
            </a:r>
          </a:p>
          <a:p>
            <a:endParaRPr lang="en-US"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Above all, the women would</a:t>
            </a:r>
          </a:p>
          <a:p>
            <a:r>
              <a:rPr lang="en-US" sz="1200" kern="1200" dirty="0" smtClean="0">
                <a:solidFill>
                  <a:schemeClr val="tx1"/>
                </a:solidFill>
                <a:effectLst/>
                <a:latin typeface="+mn-lt"/>
                <a:ea typeface="+mn-ea"/>
                <a:cs typeface="+mn-cs"/>
              </a:rPr>
              <a:t>lose confidence with the screening program</a:t>
            </a:r>
            <a:endParaRPr lang="en-US" dirty="0"/>
          </a:p>
        </p:txBody>
      </p:sp>
      <p:sp>
        <p:nvSpPr>
          <p:cNvPr id="4" name="Slide Number Placeholder 3"/>
          <p:cNvSpPr>
            <a:spLocks noGrp="1"/>
          </p:cNvSpPr>
          <p:nvPr>
            <p:ph type="sldNum" sz="quarter" idx="10"/>
          </p:nvPr>
        </p:nvSpPr>
        <p:spPr/>
        <p:txBody>
          <a:bodyPr/>
          <a:lstStyle/>
          <a:p>
            <a:fld id="{ABBDB961-68FE-439F-AFFD-70BC00C7CA9E}" type="slidenum">
              <a:rPr lang="en-US" smtClean="0"/>
              <a:t>35</a:t>
            </a:fld>
            <a:endParaRPr lang="en-US"/>
          </a:p>
        </p:txBody>
      </p:sp>
    </p:spTree>
    <p:extLst>
      <p:ext uri="{BB962C8B-B14F-4D97-AF65-F5344CB8AC3E}">
        <p14:creationId xmlns:p14="http://schemas.microsoft.com/office/powerpoint/2010/main" val="1945471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While the predictive values are clearly related to a defined disease (“predictive</a:t>
            </a:r>
          </a:p>
          <a:p>
            <a:r>
              <a:rPr lang="en-US" sz="1200" kern="1200" dirty="0" smtClean="0">
                <a:solidFill>
                  <a:schemeClr val="tx1"/>
                </a:solidFill>
                <a:effectLst/>
                <a:latin typeface="+mn-lt"/>
                <a:ea typeface="+mn-ea"/>
                <a:cs typeface="+mn-cs"/>
              </a:rPr>
              <a:t>of … malignant tumor”), sensitivity and specificity may appear to be</a:t>
            </a:r>
          </a:p>
          <a:p>
            <a:r>
              <a:rPr lang="en-US" sz="1200" kern="1200" dirty="0" smtClean="0">
                <a:solidFill>
                  <a:schemeClr val="tx1"/>
                </a:solidFill>
                <a:effectLst/>
                <a:latin typeface="+mn-lt"/>
                <a:ea typeface="+mn-ea"/>
                <a:cs typeface="+mn-cs"/>
              </a:rPr>
              <a:t>properties intrinsic to the examination and independent of the disease we</a:t>
            </a:r>
          </a:p>
          <a:p>
            <a:r>
              <a:rPr lang="en-US" sz="1200" kern="1200" dirty="0" smtClean="0">
                <a:solidFill>
                  <a:schemeClr val="tx1"/>
                </a:solidFill>
                <a:effectLst/>
                <a:latin typeface="+mn-lt"/>
                <a:ea typeface="+mn-ea"/>
                <a:cs typeface="+mn-cs"/>
              </a:rPr>
              <a:t>would like to confirm or to exclude</a:t>
            </a: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Sensitivity and</a:t>
            </a:r>
          </a:p>
          <a:p>
            <a:r>
              <a:rPr lang="en-US" sz="1200" kern="1200" dirty="0" smtClean="0">
                <a:solidFill>
                  <a:schemeClr val="tx1"/>
                </a:solidFill>
                <a:effectLst/>
                <a:latin typeface="+mn-lt"/>
                <a:ea typeface="+mn-ea"/>
                <a:cs typeface="+mn-cs"/>
              </a:rPr>
              <a:t>specificity of a radiologic examination do not depend on disease prevalence.</a:t>
            </a:r>
          </a:p>
          <a:p>
            <a:r>
              <a:rPr lang="en-US" sz="1200" kern="1200" dirty="0" smtClean="0">
                <a:solidFill>
                  <a:schemeClr val="tx1"/>
                </a:solidFill>
                <a:effectLst/>
                <a:latin typeface="+mn-lt"/>
                <a:ea typeface="+mn-ea"/>
                <a:cs typeface="+mn-cs"/>
              </a:rPr>
              <a:t>However, they must be related to a defined disease. Unfortunately, this relation</a:t>
            </a:r>
          </a:p>
          <a:p>
            <a:r>
              <a:rPr lang="en-US" sz="1200" kern="1200" dirty="0" smtClean="0">
                <a:solidFill>
                  <a:schemeClr val="tx1"/>
                </a:solidFill>
                <a:effectLst/>
                <a:latin typeface="+mn-lt"/>
                <a:ea typeface="+mn-ea"/>
                <a:cs typeface="+mn-cs"/>
              </a:rPr>
              <a:t>is frequently omitted or considered implicit.</a:t>
            </a:r>
          </a:p>
          <a:p>
            <a:endParaRPr lang="en-US" dirty="0"/>
          </a:p>
        </p:txBody>
      </p:sp>
      <p:sp>
        <p:nvSpPr>
          <p:cNvPr id="4" name="Slide Number Placeholder 3"/>
          <p:cNvSpPr>
            <a:spLocks noGrp="1"/>
          </p:cNvSpPr>
          <p:nvPr>
            <p:ph type="sldNum" sz="quarter" idx="10"/>
          </p:nvPr>
        </p:nvSpPr>
        <p:spPr/>
        <p:txBody>
          <a:bodyPr/>
          <a:lstStyle/>
          <a:p>
            <a:fld id="{ABBDB961-68FE-439F-AFFD-70BC00C7CA9E}" type="slidenum">
              <a:rPr lang="en-US" smtClean="0"/>
              <a:t>37</a:t>
            </a:fld>
            <a:endParaRPr lang="en-US"/>
          </a:p>
        </p:txBody>
      </p:sp>
    </p:spTree>
    <p:extLst>
      <p:ext uri="{BB962C8B-B14F-4D97-AF65-F5344CB8AC3E}">
        <p14:creationId xmlns:p14="http://schemas.microsoft.com/office/powerpoint/2010/main" val="1029322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smtClean="0">
                <a:solidFill>
                  <a:schemeClr val="tx1"/>
                </a:solidFill>
                <a:effectLst/>
                <a:latin typeface="+mn-lt"/>
                <a:ea typeface="+mn-ea"/>
                <a:cs typeface="+mn-cs"/>
              </a:rPr>
              <a:t>In this way we observe a direct influence on sensitivity</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and specificity: they are higher in symptomatic subjects than in asymptomatic</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subjects in whom the disease is more likely in an early stage. </a:t>
            </a:r>
            <a:r>
              <a:rPr lang="en-US" sz="1200" kern="1200" dirty="0" smtClean="0">
                <a:solidFill>
                  <a:schemeClr val="tx1"/>
                </a:solidFill>
                <a:effectLst/>
                <a:latin typeface="+mn-lt"/>
                <a:ea typeface="+mn-ea"/>
                <a:cs typeface="+mn-cs"/>
              </a:rPr>
              <a:t>This difference is</a:t>
            </a:r>
          </a:p>
          <a:p>
            <a:r>
              <a:rPr lang="en-US" sz="1200" kern="1200" dirty="0" smtClean="0">
                <a:solidFill>
                  <a:schemeClr val="tx1"/>
                </a:solidFill>
                <a:effectLst/>
                <a:latin typeface="+mn-lt"/>
                <a:ea typeface="+mn-ea"/>
                <a:cs typeface="+mn-cs"/>
              </a:rPr>
              <a:t>lower at the first round of an oncologic screening program (when we detect the</a:t>
            </a:r>
          </a:p>
          <a:p>
            <a:r>
              <a:rPr lang="en-US" sz="1200" i="1" kern="1200" dirty="0" smtClean="0">
                <a:solidFill>
                  <a:schemeClr val="tx1"/>
                </a:solidFill>
                <a:effectLst/>
                <a:latin typeface="+mn-lt"/>
                <a:ea typeface="+mn-ea"/>
                <a:cs typeface="+mn-cs"/>
              </a:rPr>
              <a:t>prevalent tumors</a:t>
            </a:r>
            <a:r>
              <a:rPr lang="en-US" sz="1200" kern="1200" dirty="0" smtClean="0">
                <a:solidFill>
                  <a:schemeClr val="tx1"/>
                </a:solidFill>
                <a:effectLst/>
                <a:latin typeface="+mn-lt"/>
                <a:ea typeface="+mn-ea"/>
                <a:cs typeface="+mn-cs"/>
              </a:rPr>
              <a:t>, with numerous cases which could have been diagnosed even in</a:t>
            </a:r>
          </a:p>
          <a:p>
            <a:r>
              <a:rPr lang="en-US" sz="1200" kern="1200" dirty="0" smtClean="0">
                <a:solidFill>
                  <a:schemeClr val="tx1"/>
                </a:solidFill>
                <a:effectLst/>
                <a:latin typeface="+mn-lt"/>
                <a:ea typeface="+mn-ea"/>
                <a:cs typeface="+mn-cs"/>
              </a:rPr>
              <a:t>an earlier stage) and is higher in the later rounds (when we detect the </a:t>
            </a:r>
            <a:r>
              <a:rPr lang="en-US" sz="1200" i="1" kern="1200" dirty="0" smtClean="0">
                <a:solidFill>
                  <a:schemeClr val="tx1"/>
                </a:solidFill>
                <a:effectLst/>
                <a:latin typeface="+mn-lt"/>
                <a:ea typeface="+mn-ea"/>
                <a:cs typeface="+mn-cs"/>
              </a:rPr>
              <a:t>incident</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tumors</a:t>
            </a:r>
            <a:r>
              <a:rPr lang="en-US" sz="1200" kern="1200" dirty="0" smtClean="0">
                <a:solidFill>
                  <a:schemeClr val="tx1"/>
                </a:solidFill>
                <a:effectLst/>
                <a:latin typeface="+mn-lt"/>
                <a:ea typeface="+mn-ea"/>
                <a:cs typeface="+mn-cs"/>
              </a:rPr>
              <a:t>, not present at the first round).</a:t>
            </a:r>
            <a:endParaRPr lang="en-US" dirty="0"/>
          </a:p>
        </p:txBody>
      </p:sp>
      <p:sp>
        <p:nvSpPr>
          <p:cNvPr id="4" name="Slide Number Placeholder 3"/>
          <p:cNvSpPr>
            <a:spLocks noGrp="1"/>
          </p:cNvSpPr>
          <p:nvPr>
            <p:ph type="sldNum" sz="quarter" idx="10"/>
          </p:nvPr>
        </p:nvSpPr>
        <p:spPr/>
        <p:txBody>
          <a:bodyPr/>
          <a:lstStyle/>
          <a:p>
            <a:fld id="{ABBDB961-68FE-439F-AFFD-70BC00C7CA9E}" type="slidenum">
              <a:rPr lang="en-US" smtClean="0"/>
              <a:t>38</a:t>
            </a:fld>
            <a:endParaRPr lang="en-US"/>
          </a:p>
        </p:txBody>
      </p:sp>
    </p:spTree>
    <p:extLst>
      <p:ext uri="{BB962C8B-B14F-4D97-AF65-F5344CB8AC3E}">
        <p14:creationId xmlns:p14="http://schemas.microsoft.com/office/powerpoint/2010/main" val="25180428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should try to</a:t>
            </a:r>
          </a:p>
          <a:p>
            <a:r>
              <a:rPr lang="en-US" sz="1200" kern="1200" dirty="0" smtClean="0">
                <a:solidFill>
                  <a:schemeClr val="tx1"/>
                </a:solidFill>
                <a:effectLst/>
                <a:latin typeface="+mn-lt"/>
                <a:ea typeface="+mn-ea"/>
                <a:cs typeface="+mn-cs"/>
              </a:rPr>
              <a:t>use examinations with a high sensitivity, even in the presence of a relatively low</a:t>
            </a:r>
          </a:p>
          <a:p>
            <a:r>
              <a:rPr lang="en-US" sz="1200" kern="1200" dirty="0" smtClean="0">
                <a:solidFill>
                  <a:schemeClr val="tx1"/>
                </a:solidFill>
                <a:effectLst/>
                <a:latin typeface="+mn-lt"/>
                <a:ea typeface="+mn-ea"/>
                <a:cs typeface="+mn-cs"/>
              </a:rPr>
              <a:t>specificity (this drawback will be compensated for in the following steps of the</a:t>
            </a:r>
          </a:p>
          <a:p>
            <a:r>
              <a:rPr lang="en-US" sz="1200" kern="1200" dirty="0" smtClean="0">
                <a:solidFill>
                  <a:schemeClr val="tx1"/>
                </a:solidFill>
                <a:effectLst/>
                <a:latin typeface="+mn-lt"/>
                <a:ea typeface="+mn-ea"/>
                <a:cs typeface="+mn-cs"/>
              </a:rPr>
              <a:t>diagnostic algorithm)</a:t>
            </a:r>
          </a:p>
          <a:p>
            <a:endParaRPr lang="en-US" dirty="0"/>
          </a:p>
        </p:txBody>
      </p:sp>
      <p:sp>
        <p:nvSpPr>
          <p:cNvPr id="4" name="Slide Number Placeholder 3"/>
          <p:cNvSpPr>
            <a:spLocks noGrp="1"/>
          </p:cNvSpPr>
          <p:nvPr>
            <p:ph type="sldNum" sz="quarter" idx="10"/>
          </p:nvPr>
        </p:nvSpPr>
        <p:spPr/>
        <p:txBody>
          <a:bodyPr/>
          <a:lstStyle/>
          <a:p>
            <a:fld id="{ABBDB961-68FE-439F-AFFD-70BC00C7CA9E}" type="slidenum">
              <a:rPr lang="en-US" smtClean="0"/>
              <a:t>40</a:t>
            </a:fld>
            <a:endParaRPr lang="en-US"/>
          </a:p>
        </p:txBody>
      </p:sp>
    </p:spTree>
    <p:extLst>
      <p:ext uri="{BB962C8B-B14F-4D97-AF65-F5344CB8AC3E}">
        <p14:creationId xmlns:p14="http://schemas.microsoft.com/office/powerpoint/2010/main" val="27376500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clinical radiology, we emphasize even minimal signs as suspicious</a:t>
            </a:r>
          </a:p>
          <a:p>
            <a:r>
              <a:rPr lang="en-US" sz="1200" kern="1200" dirty="0" smtClean="0">
                <a:solidFill>
                  <a:schemeClr val="tx1"/>
                </a:solidFill>
                <a:effectLst/>
                <a:latin typeface="+mn-lt"/>
                <a:ea typeface="+mn-ea"/>
                <a:cs typeface="+mn-cs"/>
              </a:rPr>
              <a:t>of disease (especially if related to symptoms), postponing the ultimate</a:t>
            </a:r>
          </a:p>
          <a:p>
            <a:r>
              <a:rPr lang="en-US" sz="1200" kern="1200" dirty="0" smtClean="0">
                <a:solidFill>
                  <a:schemeClr val="tx1"/>
                </a:solidFill>
                <a:effectLst/>
                <a:latin typeface="+mn-lt"/>
                <a:ea typeface="+mn-ea"/>
                <a:cs typeface="+mn-cs"/>
              </a:rPr>
              <a:t>diagnosis to the later steps. In screening radiology, we can ignore the minimal</a:t>
            </a:r>
          </a:p>
          <a:p>
            <a:r>
              <a:rPr lang="en-US" sz="1200" kern="1200" dirty="0" smtClean="0">
                <a:solidFill>
                  <a:schemeClr val="tx1"/>
                </a:solidFill>
                <a:effectLst/>
                <a:latin typeface="+mn-lt"/>
                <a:ea typeface="+mn-ea"/>
                <a:cs typeface="+mn-cs"/>
              </a:rPr>
              <a:t>signs in order to avoid too high a recall rate.</a:t>
            </a:r>
          </a:p>
          <a:p>
            <a:endParaRPr lang="en-US" dirty="0"/>
          </a:p>
        </p:txBody>
      </p:sp>
      <p:sp>
        <p:nvSpPr>
          <p:cNvPr id="4" name="Slide Number Placeholder 3"/>
          <p:cNvSpPr>
            <a:spLocks noGrp="1"/>
          </p:cNvSpPr>
          <p:nvPr>
            <p:ph type="sldNum" sz="quarter" idx="10"/>
          </p:nvPr>
        </p:nvSpPr>
        <p:spPr/>
        <p:txBody>
          <a:bodyPr/>
          <a:lstStyle/>
          <a:p>
            <a:fld id="{ABBDB961-68FE-439F-AFFD-70BC00C7CA9E}" type="slidenum">
              <a:rPr lang="en-US" smtClean="0"/>
              <a:t>41</a:t>
            </a:fld>
            <a:endParaRPr lang="en-US"/>
          </a:p>
        </p:txBody>
      </p:sp>
    </p:spTree>
    <p:extLst>
      <p:ext uri="{BB962C8B-B14F-4D97-AF65-F5344CB8AC3E}">
        <p14:creationId xmlns:p14="http://schemas.microsoft.com/office/powerpoint/2010/main" val="24971379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sensitivity is graphed on the y-axis and 1 – specificity on the x-axis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ROC</a:t>
            </a:r>
          </a:p>
          <a:p>
            <a:r>
              <a:rPr lang="en-US" sz="1200" kern="1200" dirty="0" smtClean="0">
                <a:solidFill>
                  <a:schemeClr val="tx1"/>
                </a:solidFill>
                <a:effectLst/>
                <a:latin typeface="+mn-lt"/>
                <a:ea typeface="+mn-ea"/>
                <a:cs typeface="+mn-cs"/>
              </a:rPr>
              <a:t>curves were introduced to optimize the signal detection after the Japanese</a:t>
            </a:r>
          </a:p>
          <a:p>
            <a:r>
              <a:rPr lang="en-US" sz="1200" kern="1200" dirty="0" smtClean="0">
                <a:solidFill>
                  <a:schemeClr val="tx1"/>
                </a:solidFill>
                <a:effectLst/>
                <a:latin typeface="+mn-lt"/>
                <a:ea typeface="+mn-ea"/>
                <a:cs typeface="+mn-cs"/>
              </a:rPr>
              <a:t>attack on Pearl Harbor, in order to understand why the radar receiver operators</a:t>
            </a:r>
          </a:p>
          <a:p>
            <a:r>
              <a:rPr lang="en-US" sz="1200" kern="1200" dirty="0" smtClean="0">
                <a:solidFill>
                  <a:schemeClr val="tx1"/>
                </a:solidFill>
                <a:effectLst/>
                <a:latin typeface="+mn-lt"/>
                <a:ea typeface="+mn-ea"/>
                <a:cs typeface="+mn-cs"/>
              </a:rPr>
              <a:t>failed to identify Japanese warplanes. Since the 1950s, ROC curves have been</a:t>
            </a:r>
          </a:p>
          <a:p>
            <a:r>
              <a:rPr lang="en-US" sz="1200" kern="1200" dirty="0" smtClean="0">
                <a:solidFill>
                  <a:schemeClr val="tx1"/>
                </a:solidFill>
                <a:effectLst/>
                <a:latin typeface="+mn-lt"/>
                <a:ea typeface="+mn-ea"/>
                <a:cs typeface="+mn-cs"/>
              </a:rPr>
              <a:t>used in psychophysiology and have entered the field of statistical methods.</a:t>
            </a:r>
          </a:p>
          <a:p>
            <a:endParaRPr lang="en-US" dirty="0"/>
          </a:p>
        </p:txBody>
      </p:sp>
      <p:sp>
        <p:nvSpPr>
          <p:cNvPr id="4" name="Slide Number Placeholder 3"/>
          <p:cNvSpPr>
            <a:spLocks noGrp="1"/>
          </p:cNvSpPr>
          <p:nvPr>
            <p:ph type="sldNum" sz="quarter" idx="10"/>
          </p:nvPr>
        </p:nvSpPr>
        <p:spPr/>
        <p:txBody>
          <a:bodyPr/>
          <a:lstStyle/>
          <a:p>
            <a:fld id="{ABBDB961-68FE-439F-AFFD-70BC00C7CA9E}" type="slidenum">
              <a:rPr lang="en-US" smtClean="0"/>
              <a:t>43</a:t>
            </a:fld>
            <a:endParaRPr lang="en-US"/>
          </a:p>
        </p:txBody>
      </p:sp>
    </p:spTree>
    <p:extLst>
      <p:ext uri="{BB962C8B-B14F-4D97-AF65-F5344CB8AC3E}">
        <p14:creationId xmlns:p14="http://schemas.microsoft.com/office/powerpoint/2010/main" val="3418128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 One option would be to refer your patient to an allergy specialist for an oral food </a:t>
            </a:r>
            <a:r>
              <a:rPr lang="en-US" sz="1200" b="0" i="0" u="none" strike="noStrike" kern="1200" baseline="0" dirty="0" err="1" smtClean="0">
                <a:solidFill>
                  <a:schemeClr val="tx1"/>
                </a:solidFill>
                <a:latin typeface="+mn-lt"/>
                <a:ea typeface="+mn-ea"/>
                <a:cs typeface="+mn-cs"/>
              </a:rPr>
              <a:t>dechallenge-rechallenge</a:t>
            </a:r>
            <a:r>
              <a:rPr lang="en-US" sz="1200" b="0" i="0" u="none" strike="noStrike" kern="1200" baseline="0" dirty="0" smtClean="0">
                <a:solidFill>
                  <a:schemeClr val="tx1"/>
                </a:solidFill>
                <a:latin typeface="+mn-lt"/>
                <a:ea typeface="+mn-ea"/>
                <a:cs typeface="+mn-cs"/>
              </a:rPr>
              <a:t> test, which may give you conclusive evidence. Alternatively, you could decide to do the test yourself. During such a test cow milk is first removed from the baby’s diet and then carefully reintroduced while closely monitoring the symptoms. Anyway, this kind of testing requires weeks and is quite burdening, so you’d rather not use it unless absolutely necessary.  </a:t>
            </a:r>
          </a:p>
          <a:p>
            <a:r>
              <a:rPr lang="en-US" sz="1200" b="0" i="0" u="none" strike="noStrike" kern="1200" baseline="0" dirty="0" smtClean="0">
                <a:solidFill>
                  <a:schemeClr val="tx1"/>
                </a:solidFill>
                <a:latin typeface="+mn-lt"/>
                <a:ea typeface="+mn-ea"/>
                <a:cs typeface="+mn-cs"/>
              </a:rPr>
              <a:t> On the other hand, you don’t want to diagnose the baby with having cow milk allergy, and consequently adapt her diet, unless you’re confident enough about the presence of the disease. </a:t>
            </a:r>
            <a:endParaRPr lang="en-US" dirty="0"/>
          </a:p>
        </p:txBody>
      </p:sp>
      <p:sp>
        <p:nvSpPr>
          <p:cNvPr id="4" name="Slide Number Placeholder 3"/>
          <p:cNvSpPr>
            <a:spLocks noGrp="1"/>
          </p:cNvSpPr>
          <p:nvPr>
            <p:ph type="sldNum" sz="quarter" idx="10"/>
          </p:nvPr>
        </p:nvSpPr>
        <p:spPr/>
        <p:txBody>
          <a:bodyPr/>
          <a:lstStyle/>
          <a:p>
            <a:fld id="{ABBDB961-68FE-439F-AFFD-70BC00C7CA9E}" type="slidenum">
              <a:rPr lang="en-US" smtClean="0"/>
              <a:t>3</a:t>
            </a:fld>
            <a:endParaRPr lang="en-US"/>
          </a:p>
        </p:txBody>
      </p:sp>
    </p:spTree>
    <p:extLst>
      <p:ext uri="{BB962C8B-B14F-4D97-AF65-F5344CB8AC3E}">
        <p14:creationId xmlns:p14="http://schemas.microsoft.com/office/powerpoint/2010/main" val="24085200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B961-68FE-439F-AFFD-70BC00C7CA9E}" type="slidenum">
              <a:rPr lang="en-US" smtClean="0"/>
              <a:t>44</a:t>
            </a:fld>
            <a:endParaRPr lang="en-US"/>
          </a:p>
        </p:txBody>
      </p:sp>
    </p:spTree>
    <p:extLst>
      <p:ext uri="{BB962C8B-B14F-4D97-AF65-F5344CB8AC3E}">
        <p14:creationId xmlns:p14="http://schemas.microsoft.com/office/powerpoint/2010/main" val="16830436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typical example is the diagnosis of metastatic </a:t>
            </a:r>
            <a:r>
              <a:rPr lang="en-US" sz="1200" kern="1200" dirty="0" err="1" smtClean="0">
                <a:solidFill>
                  <a:schemeClr val="tx1"/>
                </a:solidFill>
                <a:effectLst/>
                <a:latin typeface="+mn-lt"/>
                <a:ea typeface="+mn-ea"/>
                <a:cs typeface="+mn-cs"/>
              </a:rPr>
              <a:t>mediastinal</a:t>
            </a:r>
            <a:r>
              <a:rPr lang="en-US" sz="1200" kern="1200" dirty="0" smtClean="0">
                <a:solidFill>
                  <a:schemeClr val="tx1"/>
                </a:solidFill>
                <a:effectLst/>
                <a:latin typeface="+mn-lt"/>
                <a:ea typeface="+mn-ea"/>
                <a:cs typeface="+mn-cs"/>
              </a:rPr>
              <a:t> lymph nodes on</a:t>
            </a:r>
          </a:p>
          <a:p>
            <a:r>
              <a:rPr lang="en-US" sz="1200" kern="1200" dirty="0" smtClean="0">
                <a:solidFill>
                  <a:schemeClr val="tx1"/>
                </a:solidFill>
                <a:effectLst/>
                <a:latin typeface="+mn-lt"/>
                <a:ea typeface="+mn-ea"/>
                <a:cs typeface="+mn-cs"/>
              </a:rPr>
              <a:t>CT scans on the basis of their size measured as maximal diameter. If we use the</a:t>
            </a:r>
          </a:p>
          <a:p>
            <a:r>
              <a:rPr lang="en-US" sz="1200" kern="1200" dirty="0" smtClean="0">
                <a:solidFill>
                  <a:schemeClr val="tx1"/>
                </a:solidFill>
                <a:effectLst/>
                <a:latin typeface="+mn-lt"/>
                <a:ea typeface="+mn-ea"/>
                <a:cs typeface="+mn-cs"/>
              </a:rPr>
              <a:t>classic cutoff which defines nodes larger than 10 mm in diameter as metastatic,</a:t>
            </a:r>
          </a:p>
          <a:p>
            <a:r>
              <a:rPr lang="en-US" sz="1200" kern="1200" dirty="0" smtClean="0">
                <a:solidFill>
                  <a:schemeClr val="tx1"/>
                </a:solidFill>
                <a:effectLst/>
                <a:latin typeface="+mn-lt"/>
                <a:ea typeface="+mn-ea"/>
                <a:cs typeface="+mn-cs"/>
              </a:rPr>
              <a:t>we cannot avoid either a fraction of false negatives (metastatic nodes small </a:t>
            </a:r>
            <a:r>
              <a:rPr lang="en-US" sz="1200" kern="1200" dirty="0" err="1" smtClean="0">
                <a:solidFill>
                  <a:schemeClr val="tx1"/>
                </a:solidFill>
                <a:effectLst/>
                <a:latin typeface="+mn-lt"/>
                <a:ea typeface="+mn-ea"/>
                <a:cs typeface="+mn-cs"/>
              </a:rPr>
              <a:t>er</a:t>
            </a:r>
            <a:r>
              <a:rPr lang="en-US" sz="1200" kern="1200" dirty="0" smtClean="0">
                <a:solidFill>
                  <a:schemeClr val="tx1"/>
                </a:solidFill>
                <a:effectLst/>
                <a:latin typeface="+mn-lt"/>
                <a:ea typeface="+mn-ea"/>
                <a:cs typeface="+mn-cs"/>
              </a:rPr>
              <a:t> than or equal to 10 mm in diameter) or a fraction of false positives (</a:t>
            </a:r>
            <a:r>
              <a:rPr lang="en-US" sz="1200" kern="1200" dirty="0" err="1" smtClean="0">
                <a:solidFill>
                  <a:schemeClr val="tx1"/>
                </a:solidFill>
                <a:effectLst/>
                <a:latin typeface="+mn-lt"/>
                <a:ea typeface="+mn-ea"/>
                <a:cs typeface="+mn-cs"/>
              </a:rPr>
              <a:t>nonmetastatic</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nodes larger than 10 mm in diameter). By lowering the cutoff we</a:t>
            </a:r>
          </a:p>
          <a:p>
            <a:r>
              <a:rPr lang="en-US" sz="1200" kern="1200" dirty="0" smtClean="0">
                <a:solidFill>
                  <a:schemeClr val="tx1"/>
                </a:solidFill>
                <a:effectLst/>
                <a:latin typeface="+mn-lt"/>
                <a:ea typeface="+mn-ea"/>
                <a:cs typeface="+mn-cs"/>
              </a:rPr>
              <a:t>increase sensitivity but reduce specificity, whereas by increasing the cutoff we</a:t>
            </a:r>
          </a:p>
          <a:p>
            <a:r>
              <a:rPr lang="en-US" sz="1200" kern="1200" dirty="0" smtClean="0">
                <a:solidFill>
                  <a:schemeClr val="tx1"/>
                </a:solidFill>
                <a:effectLst/>
                <a:latin typeface="+mn-lt"/>
                <a:ea typeface="+mn-ea"/>
                <a:cs typeface="+mn-cs"/>
              </a:rPr>
              <a:t>increase specificity but reduce sensitivity.</a:t>
            </a:r>
          </a:p>
          <a:p>
            <a:endParaRPr lang="en-US" dirty="0"/>
          </a:p>
        </p:txBody>
      </p:sp>
      <p:sp>
        <p:nvSpPr>
          <p:cNvPr id="4" name="Slide Number Placeholder 3"/>
          <p:cNvSpPr>
            <a:spLocks noGrp="1"/>
          </p:cNvSpPr>
          <p:nvPr>
            <p:ph type="sldNum" sz="quarter" idx="10"/>
          </p:nvPr>
        </p:nvSpPr>
        <p:spPr/>
        <p:txBody>
          <a:bodyPr/>
          <a:lstStyle/>
          <a:p>
            <a:fld id="{ABBDB961-68FE-439F-AFFD-70BC00C7CA9E}" type="slidenum">
              <a:rPr lang="en-US" smtClean="0"/>
              <a:t>45</a:t>
            </a:fld>
            <a:endParaRPr lang="en-US"/>
          </a:p>
        </p:txBody>
      </p:sp>
    </p:spTree>
    <p:extLst>
      <p:ext uri="{BB962C8B-B14F-4D97-AF65-F5344CB8AC3E}">
        <p14:creationId xmlns:p14="http://schemas.microsoft.com/office/powerpoint/2010/main" val="5466841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cutoff could be optimized by choosing the level which minimizes total</a:t>
            </a:r>
          </a:p>
          <a:p>
            <a:r>
              <a:rPr lang="en-US" sz="1200" kern="1200" dirty="0" smtClean="0">
                <a:solidFill>
                  <a:schemeClr val="tx1"/>
                </a:solidFill>
                <a:effectLst/>
                <a:latin typeface="+mn-lt"/>
                <a:ea typeface="+mn-ea"/>
                <a:cs typeface="+mn-cs"/>
              </a:rPr>
              <a:t>errors (the sum of false negatives and false positives). However, in clinical</a:t>
            </a:r>
          </a:p>
          <a:p>
            <a:r>
              <a:rPr lang="en-US" sz="1200" kern="1200" dirty="0" smtClean="0">
                <a:solidFill>
                  <a:schemeClr val="tx1"/>
                </a:solidFill>
                <a:effectLst/>
                <a:latin typeface="+mn-lt"/>
                <a:ea typeface="+mn-ea"/>
                <a:cs typeface="+mn-cs"/>
              </a:rPr>
              <a:t>practice we adjust – often unconsciously – the cutoff to distinguish normal</a:t>
            </a:r>
          </a:p>
          <a:p>
            <a:r>
              <a:rPr lang="en-US" sz="1200" kern="1200" dirty="0" smtClean="0">
                <a:solidFill>
                  <a:schemeClr val="tx1"/>
                </a:solidFill>
                <a:effectLst/>
                <a:latin typeface="+mn-lt"/>
                <a:ea typeface="+mn-ea"/>
                <a:cs typeface="+mn-cs"/>
              </a:rPr>
              <a:t>from abnormal findings in relation to the clinical history and the results of previous</a:t>
            </a:r>
          </a:p>
          <a:p>
            <a:r>
              <a:rPr lang="en-US" sz="1200" kern="1200" dirty="0" smtClean="0">
                <a:solidFill>
                  <a:schemeClr val="tx1"/>
                </a:solidFill>
                <a:effectLst/>
                <a:latin typeface="+mn-lt"/>
                <a:ea typeface="+mn-ea"/>
                <a:cs typeface="+mn-cs"/>
              </a:rPr>
              <a:t>examinations which determine the pretest disease probability. For</a:t>
            </a:r>
          </a:p>
          <a:p>
            <a:r>
              <a:rPr lang="en-US" sz="1200" kern="1200" dirty="0" smtClean="0">
                <a:solidFill>
                  <a:schemeClr val="tx1"/>
                </a:solidFill>
                <a:effectLst/>
                <a:latin typeface="+mn-lt"/>
                <a:ea typeface="+mn-ea"/>
                <a:cs typeface="+mn-cs"/>
              </a:rPr>
              <a:t>instance, a history of previous malignancy will prompt the adoption of a lower</a:t>
            </a:r>
          </a:p>
          <a:p>
            <a:r>
              <a:rPr lang="en-US" sz="1200" kern="1200" dirty="0" smtClean="0">
                <a:solidFill>
                  <a:schemeClr val="tx1"/>
                </a:solidFill>
                <a:effectLst/>
                <a:latin typeface="+mn-lt"/>
                <a:ea typeface="+mn-ea"/>
                <a:cs typeface="+mn-cs"/>
              </a:rPr>
              <a:t>cutoff for the size of a </a:t>
            </a:r>
            <a:r>
              <a:rPr lang="en-US" sz="1200" kern="1200" dirty="0" err="1" smtClean="0">
                <a:solidFill>
                  <a:schemeClr val="tx1"/>
                </a:solidFill>
                <a:effectLst/>
                <a:latin typeface="+mn-lt"/>
                <a:ea typeface="+mn-ea"/>
                <a:cs typeface="+mn-cs"/>
              </a:rPr>
              <a:t>mediastinal</a:t>
            </a:r>
            <a:r>
              <a:rPr lang="en-US" sz="1200" kern="1200" dirty="0" smtClean="0">
                <a:solidFill>
                  <a:schemeClr val="tx1"/>
                </a:solidFill>
                <a:effectLst/>
                <a:latin typeface="+mn-lt"/>
                <a:ea typeface="+mn-ea"/>
                <a:cs typeface="+mn-cs"/>
              </a:rPr>
              <a:t> node considered suspicious of metastasis.</a:t>
            </a:r>
          </a:p>
          <a:p>
            <a:r>
              <a:rPr lang="en-US" sz="1200" kern="1200" dirty="0" smtClean="0">
                <a:solidFill>
                  <a:schemeClr val="tx1"/>
                </a:solidFill>
                <a:effectLst/>
                <a:latin typeface="+mn-lt"/>
                <a:ea typeface="+mn-ea"/>
                <a:cs typeface="+mn-cs"/>
              </a:rPr>
              <a:t>The presence of a deleterious mutation of BRCA1 or BRCA2 genes in women,</a:t>
            </a:r>
          </a:p>
          <a:p>
            <a:r>
              <a:rPr lang="en-US" sz="1200" kern="1200" dirty="0" smtClean="0">
                <a:solidFill>
                  <a:schemeClr val="tx1"/>
                </a:solidFill>
                <a:effectLst/>
                <a:latin typeface="+mn-lt"/>
                <a:ea typeface="+mn-ea"/>
                <a:cs typeface="+mn-cs"/>
              </a:rPr>
              <a:t>a relevant family history of breast or ovarian cancer, or the simple personal history</a:t>
            </a:r>
          </a:p>
          <a:p>
            <a:r>
              <a:rPr lang="en-US" sz="1200" kern="1200" dirty="0" smtClean="0">
                <a:solidFill>
                  <a:schemeClr val="tx1"/>
                </a:solidFill>
                <a:effectLst/>
                <a:latin typeface="+mn-lt"/>
                <a:ea typeface="+mn-ea"/>
                <a:cs typeface="+mn-cs"/>
              </a:rPr>
              <a:t>of previous breast cancer in the patient prompts the adoption of a lower</a:t>
            </a:r>
          </a:p>
          <a:p>
            <a:r>
              <a:rPr lang="en-US" sz="1200" kern="1200" dirty="0" smtClean="0">
                <a:solidFill>
                  <a:schemeClr val="tx1"/>
                </a:solidFill>
                <a:effectLst/>
                <a:latin typeface="+mn-lt"/>
                <a:ea typeface="+mn-ea"/>
                <a:cs typeface="+mn-cs"/>
              </a:rPr>
              <a:t>cutoff reading for the mammography or MR breast examination. In this way a</a:t>
            </a:r>
          </a:p>
          <a:p>
            <a:r>
              <a:rPr lang="en-US" sz="1200" kern="1200" dirty="0" smtClean="0">
                <a:solidFill>
                  <a:schemeClr val="tx1"/>
                </a:solidFill>
                <a:effectLst/>
                <a:latin typeface="+mn-lt"/>
                <a:ea typeface="+mn-ea"/>
                <a:cs typeface="+mn-cs"/>
              </a:rPr>
              <a:t>radiologist unconsciously uses Bayes’ theorem, increasing sensitivity (and</a:t>
            </a:r>
          </a:p>
          <a:p>
            <a:r>
              <a:rPr lang="en-US" sz="1200" kern="1200" dirty="0" smtClean="0">
                <a:solidFill>
                  <a:schemeClr val="tx1"/>
                </a:solidFill>
                <a:effectLst/>
                <a:latin typeface="+mn-lt"/>
                <a:ea typeface="+mn-ea"/>
                <a:cs typeface="+mn-cs"/>
              </a:rPr>
              <a:t>probably losing specificity</a:t>
            </a:r>
            <a:endParaRPr lang="en-US" dirty="0"/>
          </a:p>
        </p:txBody>
      </p:sp>
      <p:sp>
        <p:nvSpPr>
          <p:cNvPr id="4" name="Slide Number Placeholder 3"/>
          <p:cNvSpPr>
            <a:spLocks noGrp="1"/>
          </p:cNvSpPr>
          <p:nvPr>
            <p:ph type="sldNum" sz="quarter" idx="10"/>
          </p:nvPr>
        </p:nvSpPr>
        <p:spPr/>
        <p:txBody>
          <a:bodyPr/>
          <a:lstStyle/>
          <a:p>
            <a:fld id="{ABBDB961-68FE-439F-AFFD-70BC00C7CA9E}" type="slidenum">
              <a:rPr lang="en-US" smtClean="0"/>
              <a:t>46</a:t>
            </a:fld>
            <a:endParaRPr lang="en-US"/>
          </a:p>
        </p:txBody>
      </p:sp>
    </p:spTree>
    <p:extLst>
      <p:ext uri="{BB962C8B-B14F-4D97-AF65-F5344CB8AC3E}">
        <p14:creationId xmlns:p14="http://schemas.microsoft.com/office/powerpoint/2010/main" val="26674049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relevant application of the ROC curve in radiology, in the setting of the</a:t>
            </a:r>
          </a:p>
          <a:p>
            <a:r>
              <a:rPr lang="en-US" dirty="0" smtClean="0"/>
              <a:t>diagnosis of a defined disease, is the comparison between different imaging</a:t>
            </a:r>
          </a:p>
          <a:p>
            <a:r>
              <a:rPr lang="en-US" dirty="0" smtClean="0"/>
              <a:t>modalities or different approaches (e.g. new or old techniques), or different</a:t>
            </a:r>
          </a:p>
          <a:p>
            <a:r>
              <a:rPr lang="en-US" dirty="0" smtClean="0"/>
              <a:t>readers </a:t>
            </a:r>
          </a:p>
          <a:p>
            <a:endParaRPr lang="en-US" dirty="0"/>
          </a:p>
        </p:txBody>
      </p:sp>
      <p:sp>
        <p:nvSpPr>
          <p:cNvPr id="4" name="Slide Number Placeholder 3"/>
          <p:cNvSpPr>
            <a:spLocks noGrp="1"/>
          </p:cNvSpPr>
          <p:nvPr>
            <p:ph type="sldNum" sz="quarter" idx="10"/>
          </p:nvPr>
        </p:nvSpPr>
        <p:spPr/>
        <p:txBody>
          <a:bodyPr/>
          <a:lstStyle/>
          <a:p>
            <a:fld id="{ABBDB961-68FE-439F-AFFD-70BC00C7CA9E}" type="slidenum">
              <a:rPr lang="en-US" smtClean="0"/>
              <a:t>47</a:t>
            </a:fld>
            <a:endParaRPr lang="en-US"/>
          </a:p>
        </p:txBody>
      </p:sp>
    </p:spTree>
    <p:extLst>
      <p:ext uri="{BB962C8B-B14F-4D97-AF65-F5344CB8AC3E}">
        <p14:creationId xmlns:p14="http://schemas.microsoft.com/office/powerpoint/2010/main" val="28029779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Minimizing false positives is important when the costs or risks of </a:t>
            </a:r>
            <a:r>
              <a:rPr lang="en-US" sz="1200" kern="1200" dirty="0" err="1" smtClean="0">
                <a:solidFill>
                  <a:schemeClr val="tx1"/>
                </a:solidFill>
                <a:effectLst/>
                <a:latin typeface="+mn-lt"/>
                <a:ea typeface="+mn-ea"/>
                <a:cs typeface="+mn-cs"/>
              </a:rPr>
              <a:t>followup</a:t>
            </a:r>
            <a:r>
              <a:rPr lang="en-US" sz="1200" kern="1200" dirty="0" smtClean="0">
                <a:solidFill>
                  <a:schemeClr val="tx1"/>
                </a:solidFill>
                <a:effectLst/>
                <a:latin typeface="+mn-lt"/>
                <a:ea typeface="+mn-ea"/>
                <a:cs typeface="+mn-cs"/>
              </a:rPr>
              <a:t> therapy are high and the disease itself is not life-threatening...prostate cancer in elderly men is one example; as another, obstetricians must consider the potential harm from a false positive maternal serum AFP test (which may be followed up with amniocentesis, ultrasonography and increased fetal surveillance as well as producing anxiety for the parents and labeling of the unborn child), against potential benefit.</a:t>
            </a:r>
          </a:p>
          <a:p>
            <a:endParaRPr lang="en-US" dirty="0"/>
          </a:p>
        </p:txBody>
      </p:sp>
      <p:sp>
        <p:nvSpPr>
          <p:cNvPr id="4" name="Slide Number Placeholder 3"/>
          <p:cNvSpPr>
            <a:spLocks noGrp="1"/>
          </p:cNvSpPr>
          <p:nvPr>
            <p:ph type="sldNum" sz="quarter" idx="10"/>
          </p:nvPr>
        </p:nvSpPr>
        <p:spPr/>
        <p:txBody>
          <a:bodyPr/>
          <a:lstStyle/>
          <a:p>
            <a:fld id="{ABBDB961-68FE-439F-AFFD-70BC00C7CA9E}" type="slidenum">
              <a:rPr lang="en-US" smtClean="0"/>
              <a:t>50</a:t>
            </a:fld>
            <a:endParaRPr lang="en-US"/>
          </a:p>
        </p:txBody>
      </p:sp>
    </p:spTree>
    <p:extLst>
      <p:ext uri="{BB962C8B-B14F-4D97-AF65-F5344CB8AC3E}">
        <p14:creationId xmlns:p14="http://schemas.microsoft.com/office/powerpoint/2010/main" val="12197905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don’t want many false negative if the disease is often asymptomatic and</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is serious, progresses quickly and can be treated more effectively at early stages OR</a:t>
            </a:r>
          </a:p>
          <a:p>
            <a:r>
              <a:rPr lang="en-US" sz="1200" kern="1200" dirty="0" smtClean="0">
                <a:solidFill>
                  <a:schemeClr val="tx1"/>
                </a:solidFill>
                <a:effectLst/>
                <a:latin typeface="+mn-lt"/>
                <a:ea typeface="+mn-ea"/>
                <a:cs typeface="+mn-cs"/>
              </a:rPr>
              <a:t>easily spreads from one person to another</a:t>
            </a:r>
          </a:p>
          <a:p>
            <a:endParaRPr lang="en-US" dirty="0"/>
          </a:p>
        </p:txBody>
      </p:sp>
      <p:sp>
        <p:nvSpPr>
          <p:cNvPr id="4" name="Slide Number Placeholder 3"/>
          <p:cNvSpPr>
            <a:spLocks noGrp="1"/>
          </p:cNvSpPr>
          <p:nvPr>
            <p:ph type="sldNum" sz="quarter" idx="10"/>
          </p:nvPr>
        </p:nvSpPr>
        <p:spPr/>
        <p:txBody>
          <a:bodyPr/>
          <a:lstStyle/>
          <a:p>
            <a:fld id="{ABBDB961-68FE-439F-AFFD-70BC00C7CA9E}" type="slidenum">
              <a:rPr lang="en-US" smtClean="0"/>
              <a:t>51</a:t>
            </a:fld>
            <a:endParaRPr lang="en-US"/>
          </a:p>
        </p:txBody>
      </p:sp>
    </p:spTree>
    <p:extLst>
      <p:ext uri="{BB962C8B-B14F-4D97-AF65-F5344CB8AC3E}">
        <p14:creationId xmlns:p14="http://schemas.microsoft.com/office/powerpoint/2010/main" val="23706399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Image Placeholder 1"/>
          <p:cNvSpPr>
            <a:spLocks noGrp="1" noRot="1" noChangeAspect="1"/>
          </p:cNvSpPr>
          <p:nvPr>
            <p:ph type="sldImg"/>
          </p:nvPr>
        </p:nvSpPr>
        <p:spPr bwMode="auto">
          <a:xfrm>
            <a:off x="373063" y="696913"/>
            <a:ext cx="6188075" cy="3481387"/>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63" name="Notes Placeholder 2"/>
          <p:cNvSpPr>
            <a:spLocks noGrp="1"/>
          </p:cNvSpPr>
          <p:nvPr>
            <p:ph type="body" idx="1"/>
          </p:nvPr>
        </p:nvSpPr>
        <p:spPr bwMode="auto">
          <a:xfrm>
            <a:off x="693738" y="4410075"/>
            <a:ext cx="5546725" cy="41767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7410699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Rot="1" noChangeAspect="1" noChangeArrowheads="1" noTextEdit="1"/>
          </p:cNvSpPr>
          <p:nvPr>
            <p:ph type="sldImg"/>
          </p:nvPr>
        </p:nvSpPr>
        <p:spPr bwMode="auto">
          <a:xfrm>
            <a:off x="373063" y="696913"/>
            <a:ext cx="6188075" cy="3481387"/>
          </a:xfrm>
          <a:prstGeom prst="rect">
            <a:avLst/>
          </a:prstGeom>
          <a:solidFill>
            <a:srgbClr val="FFFFFF"/>
          </a:solidFill>
          <a:ln>
            <a:solidFill>
              <a:srgbClr val="000000"/>
            </a:solidFill>
            <a:miter lim="800000"/>
            <a:headEnd/>
            <a:tailEnd/>
          </a:ln>
        </p:spPr>
      </p:sp>
      <p:sp>
        <p:nvSpPr>
          <p:cNvPr id="195587" name="Rectangle 3"/>
          <p:cNvSpPr>
            <a:spLocks noGrp="1" noChangeArrowheads="1"/>
          </p:cNvSpPr>
          <p:nvPr>
            <p:ph type="body" idx="1"/>
          </p:nvPr>
        </p:nvSpPr>
        <p:spPr bwMode="auto">
          <a:xfrm>
            <a:off x="923925" y="4410075"/>
            <a:ext cx="5086350" cy="4176713"/>
          </a:xfrm>
          <a:prstGeom prst="rect">
            <a:avLst/>
          </a:prstGeom>
          <a:solidFill>
            <a:srgbClr val="FFFFFF"/>
          </a:solidFill>
          <a:ln>
            <a:solidFill>
              <a:srgbClr val="000000"/>
            </a:solidFill>
            <a:miter lim="800000"/>
            <a:headEnd/>
            <a:tailEnd/>
          </a:ln>
        </p:spPr>
        <p:txBody>
          <a:bodyPr lIns="92665" tIns="46333" rIns="92665" bIns="46333"/>
          <a:lstStyle/>
          <a:p>
            <a:endParaRPr lang="en-US" altLang="en-US" dirty="0" smtClean="0"/>
          </a:p>
        </p:txBody>
      </p:sp>
    </p:spTree>
    <p:extLst>
      <p:ext uri="{BB962C8B-B14F-4D97-AF65-F5344CB8AC3E}">
        <p14:creationId xmlns:p14="http://schemas.microsoft.com/office/powerpoint/2010/main" val="1398139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Rot="1" noChangeAspect="1" noChangeArrowheads="1" noTextEdit="1"/>
          </p:cNvSpPr>
          <p:nvPr>
            <p:ph type="sldImg"/>
          </p:nvPr>
        </p:nvSpPr>
        <p:spPr bwMode="auto">
          <a:xfrm>
            <a:off x="373063" y="696913"/>
            <a:ext cx="6188075" cy="3481387"/>
          </a:xfrm>
          <a:prstGeom prst="rect">
            <a:avLst/>
          </a:prstGeom>
          <a:solidFill>
            <a:srgbClr val="FFFFFF"/>
          </a:solidFill>
          <a:ln>
            <a:solidFill>
              <a:srgbClr val="000000"/>
            </a:solidFill>
            <a:miter lim="800000"/>
            <a:headEnd/>
            <a:tailEnd/>
          </a:ln>
        </p:spPr>
      </p:sp>
      <p:sp>
        <p:nvSpPr>
          <p:cNvPr id="196611" name="Rectangle 3"/>
          <p:cNvSpPr>
            <a:spLocks noGrp="1" noChangeArrowheads="1"/>
          </p:cNvSpPr>
          <p:nvPr>
            <p:ph type="body" idx="1"/>
          </p:nvPr>
        </p:nvSpPr>
        <p:spPr bwMode="auto">
          <a:xfrm>
            <a:off x="923925" y="4410075"/>
            <a:ext cx="5086350" cy="4176713"/>
          </a:xfrm>
          <a:prstGeom prst="rect">
            <a:avLst/>
          </a:prstGeom>
          <a:solidFill>
            <a:srgbClr val="FFFFFF"/>
          </a:solidFill>
          <a:ln>
            <a:solidFill>
              <a:srgbClr val="000000"/>
            </a:solidFill>
            <a:miter lim="800000"/>
            <a:headEnd/>
            <a:tailEnd/>
          </a:ln>
        </p:spPr>
        <p:txBody>
          <a:bodyPr lIns="92665" tIns="46333" rIns="92665" bIns="46333"/>
          <a:lstStyle/>
          <a:p>
            <a:endParaRPr lang="en-US" altLang="en-US" smtClean="0"/>
          </a:p>
        </p:txBody>
      </p:sp>
    </p:spTree>
    <p:extLst>
      <p:ext uri="{BB962C8B-B14F-4D97-AF65-F5344CB8AC3E}">
        <p14:creationId xmlns:p14="http://schemas.microsoft.com/office/powerpoint/2010/main" val="17406524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Rot="1" noChangeAspect="1" noChangeArrowheads="1" noTextEdit="1"/>
          </p:cNvSpPr>
          <p:nvPr>
            <p:ph type="sldImg"/>
          </p:nvPr>
        </p:nvSpPr>
        <p:spPr bwMode="auto">
          <a:xfrm>
            <a:off x="373063" y="696913"/>
            <a:ext cx="6188075" cy="3481387"/>
          </a:xfrm>
          <a:prstGeom prst="rect">
            <a:avLst/>
          </a:prstGeom>
          <a:solidFill>
            <a:srgbClr val="FFFFFF"/>
          </a:solidFill>
          <a:ln>
            <a:solidFill>
              <a:srgbClr val="000000"/>
            </a:solidFill>
            <a:miter lim="800000"/>
            <a:headEnd/>
            <a:tailEnd/>
          </a:ln>
        </p:spPr>
      </p:sp>
      <p:sp>
        <p:nvSpPr>
          <p:cNvPr id="197635" name="Rectangle 3"/>
          <p:cNvSpPr>
            <a:spLocks noGrp="1" noChangeArrowheads="1"/>
          </p:cNvSpPr>
          <p:nvPr>
            <p:ph type="body" idx="1"/>
          </p:nvPr>
        </p:nvSpPr>
        <p:spPr bwMode="auto">
          <a:xfrm>
            <a:off x="923925" y="4410075"/>
            <a:ext cx="5086350" cy="4176713"/>
          </a:xfrm>
          <a:prstGeom prst="rect">
            <a:avLst/>
          </a:prstGeom>
          <a:solidFill>
            <a:srgbClr val="FFFFFF"/>
          </a:solidFill>
          <a:ln>
            <a:solidFill>
              <a:srgbClr val="000000"/>
            </a:solidFill>
            <a:miter lim="800000"/>
            <a:headEnd/>
            <a:tailEnd/>
          </a:ln>
        </p:spPr>
        <p:txBody>
          <a:bodyPr lIns="92665" tIns="46333" rIns="92665" bIns="46333"/>
          <a:lstStyle/>
          <a:p>
            <a:endParaRPr lang="en-US" altLang="en-US" smtClean="0"/>
          </a:p>
        </p:txBody>
      </p:sp>
    </p:spTree>
    <p:extLst>
      <p:ext uri="{BB962C8B-B14F-4D97-AF65-F5344CB8AC3E}">
        <p14:creationId xmlns:p14="http://schemas.microsoft.com/office/powerpoint/2010/main" val="47358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Diagnosis of cow milk allergy starting from a primary care setting is quite different to diagnosis within a specialist setting, such as an allergy clinic. We were originally interested in diagnosing or excluding the diagnosis in primary care, and so this could also be part of the definition of our domain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we have to do our very best to assess whether the children actually have an allergy to cow milk or not. Ideally we should know this with absolute certainty so that we can assess the accuracy of the diagnostic tests we’re interested in. The “gold standard” test for assessing cow milk allergy is an oral food challenge test, and it’s seen as a means of reaching a definitive conclusion. Therefore we can use this test to determine the outcome.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But is measuring the outcome really that straightforward? Depending on how invasive and risky such a “gold standard” really is, it could be considered unethical to perform it in every individual in our study. And what about research problems where there’s no such perfect test? It may be the case in diagnostic research that we’re interested in finding an accurate combination of tests because there’s no clear way to reach a conclusive diagnosis. For this reason, in diagnostic research, it’s common to use the term “</a:t>
            </a:r>
            <a:r>
              <a:rPr lang="en-US" sz="1200" b="1" i="0" u="none" strike="noStrike" kern="1200" baseline="0" dirty="0" smtClean="0">
                <a:solidFill>
                  <a:schemeClr val="tx1"/>
                </a:solidFill>
                <a:latin typeface="+mn-lt"/>
                <a:ea typeface="+mn-ea"/>
                <a:cs typeface="+mn-cs"/>
              </a:rPr>
              <a:t>reference standard</a:t>
            </a:r>
            <a:r>
              <a:rPr lang="en-US" sz="1200" b="0" i="0" u="none" strike="noStrike" kern="1200" baseline="0" dirty="0" smtClean="0">
                <a:solidFill>
                  <a:schemeClr val="tx1"/>
                </a:solidFill>
                <a:latin typeface="+mn-lt"/>
                <a:ea typeface="+mn-ea"/>
                <a:cs typeface="+mn-cs"/>
              </a:rPr>
              <a:t>” instead of “gold standard” when discussing the outcome measure, because for most diagnoses there’s no “gold standard”. </a:t>
            </a:r>
          </a:p>
          <a:p>
            <a:endParaRPr lang="en-US" sz="1200" b="0" i="0" u="none" strike="noStrike" kern="1200" baseline="0" dirty="0" smtClean="0">
              <a:solidFill>
                <a:schemeClr val="tx1"/>
              </a:solidFill>
              <a:latin typeface="+mn-lt"/>
              <a:ea typeface="+mn-ea"/>
              <a:cs typeface="+mn-cs"/>
            </a:endParaRPr>
          </a:p>
          <a:p>
            <a:r>
              <a:rPr lang="en-US" sz="1200" kern="1200" dirty="0" smtClean="0">
                <a:solidFill>
                  <a:schemeClr val="tx1"/>
                </a:solidFill>
                <a:effectLst/>
                <a:latin typeface="+mn-lt"/>
                <a:ea typeface="+mn-ea"/>
                <a:cs typeface="+mn-cs"/>
              </a:rPr>
              <a:t>In oncologic diagnostics, the typical example is to verify each result of a diagnostic examination for a sample of </a:t>
            </a:r>
            <a:r>
              <a:rPr lang="en-US" sz="1200" i="1" kern="1200" dirty="0" smtClean="0">
                <a:solidFill>
                  <a:schemeClr val="tx1"/>
                </a:solidFill>
                <a:effectLst/>
                <a:latin typeface="+mn-lt"/>
                <a:ea typeface="+mn-ea"/>
                <a:cs typeface="+mn-cs"/>
              </a:rPr>
              <a:t>n </a:t>
            </a:r>
            <a:r>
              <a:rPr lang="en-US" sz="1200" kern="1200" dirty="0" smtClean="0">
                <a:solidFill>
                  <a:schemeClr val="tx1"/>
                </a:solidFill>
                <a:effectLst/>
                <a:latin typeface="+mn-lt"/>
                <a:ea typeface="+mn-ea"/>
                <a:cs typeface="+mn-cs"/>
              </a:rPr>
              <a:t>patients with the pathology report.</a:t>
            </a:r>
            <a:r>
              <a:rPr lang="en-US" sz="1200" kern="1200" baseline="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ABBDB961-68FE-439F-AFFD-70BC00C7CA9E}" type="slidenum">
              <a:rPr lang="en-US" smtClean="0"/>
              <a:t>7</a:t>
            </a:fld>
            <a:endParaRPr lang="en-US"/>
          </a:p>
        </p:txBody>
      </p:sp>
    </p:spTree>
    <p:extLst>
      <p:ext uri="{BB962C8B-B14F-4D97-AF65-F5344CB8AC3E}">
        <p14:creationId xmlns:p14="http://schemas.microsoft.com/office/powerpoint/2010/main" val="14618406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Rot="1" noChangeAspect="1" noChangeArrowheads="1" noTextEdit="1"/>
          </p:cNvSpPr>
          <p:nvPr>
            <p:ph type="sldImg"/>
          </p:nvPr>
        </p:nvSpPr>
        <p:spPr bwMode="auto">
          <a:xfrm>
            <a:off x="373063" y="696913"/>
            <a:ext cx="6188075" cy="3481387"/>
          </a:xfrm>
          <a:prstGeom prst="rect">
            <a:avLst/>
          </a:prstGeom>
          <a:solidFill>
            <a:srgbClr val="FFFFFF"/>
          </a:solidFill>
          <a:ln>
            <a:solidFill>
              <a:srgbClr val="000000"/>
            </a:solidFill>
            <a:miter lim="800000"/>
            <a:headEnd/>
            <a:tailEnd/>
          </a:ln>
        </p:spPr>
      </p:sp>
      <p:sp>
        <p:nvSpPr>
          <p:cNvPr id="200707" name="Rectangle 3"/>
          <p:cNvSpPr>
            <a:spLocks noGrp="1" noChangeArrowheads="1"/>
          </p:cNvSpPr>
          <p:nvPr>
            <p:ph type="body" idx="1"/>
          </p:nvPr>
        </p:nvSpPr>
        <p:spPr bwMode="auto">
          <a:xfrm>
            <a:off x="923925" y="4410075"/>
            <a:ext cx="5086350" cy="4176713"/>
          </a:xfrm>
          <a:prstGeom prst="rect">
            <a:avLst/>
          </a:prstGeom>
          <a:solidFill>
            <a:srgbClr val="FFFFFF"/>
          </a:solidFill>
          <a:ln>
            <a:solidFill>
              <a:srgbClr val="000000"/>
            </a:solidFill>
            <a:miter lim="800000"/>
            <a:headEnd/>
            <a:tailEnd/>
          </a:ln>
        </p:spPr>
        <p:txBody>
          <a:bodyPr lIns="92665" tIns="46333" rIns="92665" bIns="46333"/>
          <a:lstStyle/>
          <a:p>
            <a:endParaRPr lang="en-US" altLang="en-US" smtClean="0"/>
          </a:p>
        </p:txBody>
      </p:sp>
    </p:spTree>
    <p:extLst>
      <p:ext uri="{BB962C8B-B14F-4D97-AF65-F5344CB8AC3E}">
        <p14:creationId xmlns:p14="http://schemas.microsoft.com/office/powerpoint/2010/main" val="25525598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Rot="1" noChangeAspect="1" noChangeArrowheads="1" noTextEdit="1"/>
          </p:cNvSpPr>
          <p:nvPr>
            <p:ph type="sldImg"/>
          </p:nvPr>
        </p:nvSpPr>
        <p:spPr bwMode="auto">
          <a:xfrm>
            <a:off x="373063" y="696913"/>
            <a:ext cx="6188075" cy="3481387"/>
          </a:xfrm>
          <a:prstGeom prst="rect">
            <a:avLst/>
          </a:prstGeom>
          <a:solidFill>
            <a:srgbClr val="FFFFFF"/>
          </a:solidFill>
          <a:ln>
            <a:solidFill>
              <a:srgbClr val="000000"/>
            </a:solidFill>
            <a:miter lim="800000"/>
            <a:headEnd/>
            <a:tailEnd/>
          </a:ln>
        </p:spPr>
      </p:sp>
      <p:sp>
        <p:nvSpPr>
          <p:cNvPr id="201731" name="Rectangle 3"/>
          <p:cNvSpPr>
            <a:spLocks noGrp="1" noChangeArrowheads="1"/>
          </p:cNvSpPr>
          <p:nvPr>
            <p:ph type="body" idx="1"/>
          </p:nvPr>
        </p:nvSpPr>
        <p:spPr bwMode="auto">
          <a:xfrm>
            <a:off x="923925" y="4410075"/>
            <a:ext cx="5086350" cy="4176713"/>
          </a:xfrm>
          <a:prstGeom prst="rect">
            <a:avLst/>
          </a:prstGeom>
          <a:solidFill>
            <a:srgbClr val="FFFFFF"/>
          </a:solidFill>
          <a:ln>
            <a:solidFill>
              <a:srgbClr val="000000"/>
            </a:solidFill>
            <a:miter lim="800000"/>
            <a:headEnd/>
            <a:tailEnd/>
          </a:ln>
        </p:spPr>
        <p:txBody>
          <a:bodyPr lIns="92665" tIns="46333" rIns="92665" bIns="46333"/>
          <a:lstStyle/>
          <a:p>
            <a:endParaRPr lang="en-US" altLang="en-US" smtClean="0"/>
          </a:p>
        </p:txBody>
      </p:sp>
    </p:spTree>
    <p:extLst>
      <p:ext uri="{BB962C8B-B14F-4D97-AF65-F5344CB8AC3E}">
        <p14:creationId xmlns:p14="http://schemas.microsoft.com/office/powerpoint/2010/main" val="33206780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Rot="1" noChangeAspect="1" noChangeArrowheads="1" noTextEdit="1"/>
          </p:cNvSpPr>
          <p:nvPr>
            <p:ph type="sldImg"/>
          </p:nvPr>
        </p:nvSpPr>
        <p:spPr bwMode="auto">
          <a:xfrm>
            <a:off x="373063" y="696913"/>
            <a:ext cx="6188075" cy="3481387"/>
          </a:xfrm>
          <a:prstGeom prst="rect">
            <a:avLst/>
          </a:prstGeom>
          <a:solidFill>
            <a:srgbClr val="FFFFFF"/>
          </a:solidFill>
          <a:ln>
            <a:solidFill>
              <a:srgbClr val="000000"/>
            </a:solidFill>
            <a:miter lim="800000"/>
            <a:headEnd/>
            <a:tailEnd/>
          </a:ln>
        </p:spPr>
      </p:sp>
      <p:sp>
        <p:nvSpPr>
          <p:cNvPr id="202755" name="Rectangle 3"/>
          <p:cNvSpPr>
            <a:spLocks noGrp="1" noChangeArrowheads="1"/>
          </p:cNvSpPr>
          <p:nvPr>
            <p:ph type="body" idx="1"/>
          </p:nvPr>
        </p:nvSpPr>
        <p:spPr bwMode="auto">
          <a:xfrm>
            <a:off x="923925" y="4410075"/>
            <a:ext cx="5086350" cy="4176713"/>
          </a:xfrm>
          <a:prstGeom prst="rect">
            <a:avLst/>
          </a:prstGeom>
          <a:solidFill>
            <a:srgbClr val="FFFFFF"/>
          </a:solidFill>
          <a:ln>
            <a:solidFill>
              <a:srgbClr val="000000"/>
            </a:solidFill>
            <a:miter lim="800000"/>
            <a:headEnd/>
            <a:tailEnd/>
          </a:ln>
        </p:spPr>
        <p:txBody>
          <a:bodyPr lIns="92665" tIns="46333" rIns="92665" bIns="46333"/>
          <a:lstStyle/>
          <a:p>
            <a:endParaRPr lang="en-US" altLang="en-US" smtClean="0"/>
          </a:p>
        </p:txBody>
      </p:sp>
    </p:spTree>
    <p:extLst>
      <p:ext uri="{BB962C8B-B14F-4D97-AF65-F5344CB8AC3E}">
        <p14:creationId xmlns:p14="http://schemas.microsoft.com/office/powerpoint/2010/main" val="5667591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Rot="1" noChangeAspect="1" noChangeArrowheads="1" noTextEdit="1"/>
          </p:cNvSpPr>
          <p:nvPr>
            <p:ph type="sldImg"/>
          </p:nvPr>
        </p:nvSpPr>
        <p:spPr bwMode="auto">
          <a:xfrm>
            <a:off x="373063" y="696913"/>
            <a:ext cx="6188075" cy="3481387"/>
          </a:xfrm>
          <a:prstGeom prst="rect">
            <a:avLst/>
          </a:prstGeom>
          <a:solidFill>
            <a:srgbClr val="FFFFFF"/>
          </a:solidFill>
          <a:ln>
            <a:solidFill>
              <a:srgbClr val="000000"/>
            </a:solidFill>
            <a:miter lim="800000"/>
            <a:headEnd/>
            <a:tailEnd/>
          </a:ln>
        </p:spPr>
      </p:sp>
      <p:sp>
        <p:nvSpPr>
          <p:cNvPr id="203779" name="Rectangle 3"/>
          <p:cNvSpPr>
            <a:spLocks noGrp="1" noChangeArrowheads="1"/>
          </p:cNvSpPr>
          <p:nvPr>
            <p:ph type="body" idx="1"/>
          </p:nvPr>
        </p:nvSpPr>
        <p:spPr bwMode="auto">
          <a:xfrm>
            <a:off x="923925" y="4410075"/>
            <a:ext cx="5086350" cy="4176713"/>
          </a:xfrm>
          <a:prstGeom prst="rect">
            <a:avLst/>
          </a:prstGeom>
          <a:solidFill>
            <a:srgbClr val="FFFFFF"/>
          </a:solidFill>
          <a:ln>
            <a:solidFill>
              <a:srgbClr val="000000"/>
            </a:solidFill>
            <a:miter lim="800000"/>
            <a:headEnd/>
            <a:tailEnd/>
          </a:ln>
        </p:spPr>
        <p:txBody>
          <a:bodyPr lIns="92665" tIns="46333" rIns="92665" bIns="46333"/>
          <a:lstStyle/>
          <a:p>
            <a:endParaRPr lang="en-US" altLang="en-US" smtClean="0"/>
          </a:p>
        </p:txBody>
      </p:sp>
    </p:spTree>
    <p:extLst>
      <p:ext uri="{BB962C8B-B14F-4D97-AF65-F5344CB8AC3E}">
        <p14:creationId xmlns:p14="http://schemas.microsoft.com/office/powerpoint/2010/main" val="30355271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Slide Image Placeholder 1"/>
          <p:cNvSpPr>
            <a:spLocks noGrp="1" noRot="1" noChangeAspect="1"/>
          </p:cNvSpPr>
          <p:nvPr>
            <p:ph type="sldImg"/>
          </p:nvPr>
        </p:nvSpPr>
        <p:spPr bwMode="auto">
          <a:xfrm>
            <a:off x="373063" y="696913"/>
            <a:ext cx="6188075" cy="3481387"/>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03" name="Notes Placeholder 2"/>
          <p:cNvSpPr>
            <a:spLocks noGrp="1"/>
          </p:cNvSpPr>
          <p:nvPr>
            <p:ph type="body" idx="1"/>
          </p:nvPr>
        </p:nvSpPr>
        <p:spPr bwMode="auto">
          <a:xfrm>
            <a:off x="693738" y="4410075"/>
            <a:ext cx="5546725" cy="41767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200" dirty="0" smtClean="0"/>
              <a:t>Conclusion: the test is basically useless.</a:t>
            </a:r>
          </a:p>
          <a:p>
            <a:endParaRPr lang="en-US" altLang="en-US" dirty="0" smtClean="0"/>
          </a:p>
        </p:txBody>
      </p:sp>
    </p:spTree>
    <p:extLst>
      <p:ext uri="{BB962C8B-B14F-4D97-AF65-F5344CB8AC3E}">
        <p14:creationId xmlns:p14="http://schemas.microsoft.com/office/powerpoint/2010/main" val="32022074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Image Placeholder 1"/>
          <p:cNvSpPr>
            <a:spLocks noGrp="1" noRot="1" noChangeAspect="1"/>
          </p:cNvSpPr>
          <p:nvPr>
            <p:ph type="sldImg"/>
          </p:nvPr>
        </p:nvSpPr>
        <p:spPr bwMode="auto">
          <a:xfrm>
            <a:off x="373063" y="696913"/>
            <a:ext cx="6188075" cy="3481387"/>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827" name="Notes Placeholder 2"/>
          <p:cNvSpPr>
            <a:spLocks noGrp="1"/>
          </p:cNvSpPr>
          <p:nvPr>
            <p:ph type="body" idx="1"/>
          </p:nvPr>
        </p:nvSpPr>
        <p:spPr bwMode="auto">
          <a:xfrm>
            <a:off x="693738" y="4410075"/>
            <a:ext cx="5546725" cy="41767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US" altLang="en-US" dirty="0" smtClean="0"/>
              <a:t>Sensitivity and specificity do not depend on the prevalence of disease.</a:t>
            </a:r>
          </a:p>
          <a:p>
            <a:pPr eaLnBrk="1" hangingPunct="1">
              <a:lnSpc>
                <a:spcPct val="90000"/>
              </a:lnSpc>
            </a:pPr>
            <a:r>
              <a:rPr lang="en-US" altLang="en-US" dirty="0" smtClean="0"/>
              <a:t>PPV and NPV (what patients care about!) depend on the prevalence of disease.</a:t>
            </a:r>
          </a:p>
          <a:p>
            <a:endParaRPr lang="en-US" altLang="en-US" dirty="0" smtClean="0"/>
          </a:p>
          <a:p>
            <a:r>
              <a:rPr lang="en-US" altLang="en-US" dirty="0" smtClean="0"/>
              <a:t>Just because a risk factor is significantly associated with a disease does not make it a useful screening test!</a:t>
            </a:r>
            <a:br>
              <a:rPr lang="en-US" altLang="en-US" dirty="0" smtClean="0"/>
            </a:br>
            <a:endParaRPr lang="en-US" altLang="en-US" dirty="0" smtClean="0"/>
          </a:p>
        </p:txBody>
      </p:sp>
    </p:spTree>
    <p:extLst>
      <p:ext uri="{BB962C8B-B14F-4D97-AF65-F5344CB8AC3E}">
        <p14:creationId xmlns:p14="http://schemas.microsoft.com/office/powerpoint/2010/main" val="42314729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rgbClr val="131313"/>
                </a:solidFill>
                <a:latin typeface="Times-Roman"/>
                <a:ea typeface="Calibri" panose="020F0502020204030204" pitchFamily="34" charset="0"/>
                <a:cs typeface="Times-Roman"/>
              </a:rPr>
              <a:t>quantify the ability of a diagnostic examination to change the disease probability </a:t>
            </a:r>
            <a:endParaRPr lang="en-US" dirty="0"/>
          </a:p>
        </p:txBody>
      </p:sp>
      <p:sp>
        <p:nvSpPr>
          <p:cNvPr id="4" name="Slide Number Placeholder 3"/>
          <p:cNvSpPr>
            <a:spLocks noGrp="1"/>
          </p:cNvSpPr>
          <p:nvPr>
            <p:ph type="sldNum" sz="quarter" idx="10"/>
          </p:nvPr>
        </p:nvSpPr>
        <p:spPr/>
        <p:txBody>
          <a:bodyPr/>
          <a:lstStyle/>
          <a:p>
            <a:fld id="{ABBDB961-68FE-439F-AFFD-70BC00C7CA9E}" type="slidenum">
              <a:rPr lang="en-US" smtClean="0"/>
              <a:t>62</a:t>
            </a:fld>
            <a:endParaRPr lang="en-US"/>
          </a:p>
        </p:txBody>
      </p:sp>
    </p:spTree>
    <p:extLst>
      <p:ext uri="{BB962C8B-B14F-4D97-AF65-F5344CB8AC3E}">
        <p14:creationId xmlns:p14="http://schemas.microsoft.com/office/powerpoint/2010/main" val="26149759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As an example, imagine a positive pregnancy test on a man. This will certainly be a wrong result, and the context of the test (the zero probability of a man being pregnant) was more helpful than the test itself. This is the essence of Bayes’ Theorem: the pre-test probability of zero was critical in understanding how to interpret the result. For a second example imagine a 19-year old girl who has a ‘positive’ stress test. This is much like the man tested for pregnancy. A teenager has a virtually zero chance of significant coronary artery disease, but might well have a ‘positive’ stress test. Now imagine a 65-year old diabetic man who smokes and has been having chest pain with exertion. His positive stress test is quite likely to be correct. This is because his pre-test probability of disease was in the range of 50%. After a positive stress test his probability moves to roughly 80% or more—a number we can determine by mathematically applying LRs to the pre-test </a:t>
            </a:r>
            <a:r>
              <a:rPr lang="en-US" sz="1200" b="0" i="0" kern="1200" dirty="0" err="1" smtClean="0">
                <a:solidFill>
                  <a:schemeClr val="tx1"/>
                </a:solidFill>
                <a:effectLst/>
                <a:latin typeface="+mn-lt"/>
                <a:ea typeface="+mn-ea"/>
                <a:cs typeface="+mn-cs"/>
              </a:rPr>
              <a:t>probabiliy</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ABBDB961-68FE-439F-AFFD-70BC00C7CA9E}" type="slidenum">
              <a:rPr lang="en-US" smtClean="0"/>
              <a:t>63</a:t>
            </a:fld>
            <a:endParaRPr lang="en-US"/>
          </a:p>
        </p:txBody>
      </p:sp>
    </p:spTree>
    <p:extLst>
      <p:ext uri="{BB962C8B-B14F-4D97-AF65-F5344CB8AC3E}">
        <p14:creationId xmlns:p14="http://schemas.microsoft.com/office/powerpoint/2010/main" val="39270444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B961-68FE-439F-AFFD-70BC00C7CA9E}" type="slidenum">
              <a:rPr lang="en-US" smtClean="0"/>
              <a:t>65</a:t>
            </a:fld>
            <a:endParaRPr lang="en-US"/>
          </a:p>
        </p:txBody>
      </p:sp>
    </p:spTree>
    <p:extLst>
      <p:ext uri="{BB962C8B-B14F-4D97-AF65-F5344CB8AC3E}">
        <p14:creationId xmlns:p14="http://schemas.microsoft.com/office/powerpoint/2010/main" val="1274136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It will be </a:t>
            </a:r>
            <a:r>
              <a:rPr lang="en-US" sz="1200" i="1" kern="1200" dirty="0" smtClean="0">
                <a:solidFill>
                  <a:schemeClr val="tx1"/>
                </a:solidFill>
                <a:effectLst/>
                <a:latin typeface="+mn-lt"/>
                <a:ea typeface="+mn-ea"/>
                <a:cs typeface="+mn-cs"/>
              </a:rPr>
              <a:t>true positive </a:t>
            </a:r>
            <a:r>
              <a:rPr lang="en-US" sz="1200" kern="1200" dirty="0" smtClean="0">
                <a:solidFill>
                  <a:schemeClr val="tx1"/>
                </a:solidFill>
                <a:effectLst/>
                <a:latin typeface="+mn-lt"/>
                <a:ea typeface="+mn-ea"/>
                <a:cs typeface="+mn-cs"/>
              </a:rPr>
              <a:t>when the radiologist has correctly defined a pathologically proven malignant lesion as positive, </a:t>
            </a:r>
            <a:r>
              <a:rPr lang="en-US" sz="1200" i="1" kern="1200" dirty="0" smtClean="0">
                <a:solidFill>
                  <a:schemeClr val="tx1"/>
                </a:solidFill>
                <a:effectLst/>
                <a:latin typeface="+mn-lt"/>
                <a:ea typeface="+mn-ea"/>
                <a:cs typeface="+mn-cs"/>
              </a:rPr>
              <a:t>true negative </a:t>
            </a:r>
            <a:r>
              <a:rPr lang="en-US" sz="1200" kern="1200" dirty="0" smtClean="0">
                <a:solidFill>
                  <a:schemeClr val="tx1"/>
                </a:solidFill>
                <a:effectLst/>
                <a:latin typeface="+mn-lt"/>
                <a:ea typeface="+mn-ea"/>
                <a:cs typeface="+mn-cs"/>
              </a:rPr>
              <a:t>when the radiologist has correctly defined a non-malignant finding as negative, </a:t>
            </a:r>
            <a:r>
              <a:rPr lang="en-US" sz="1200" i="1" kern="1200" dirty="0" smtClean="0">
                <a:solidFill>
                  <a:schemeClr val="tx1"/>
                </a:solidFill>
                <a:effectLst/>
                <a:latin typeface="+mn-lt"/>
                <a:ea typeface="+mn-ea"/>
                <a:cs typeface="+mn-cs"/>
              </a:rPr>
              <a:t>false positive </a:t>
            </a:r>
            <a:r>
              <a:rPr lang="en-US" sz="1200" kern="1200" dirty="0" smtClean="0">
                <a:solidFill>
                  <a:schemeClr val="tx1"/>
                </a:solidFill>
                <a:effectLst/>
                <a:latin typeface="+mn-lt"/>
                <a:ea typeface="+mn-ea"/>
                <a:cs typeface="+mn-cs"/>
              </a:rPr>
              <a:t>when the radiologist has incorrectly defined a non-malignant finding as positive, and </a:t>
            </a:r>
            <a:r>
              <a:rPr lang="en-US" sz="1200" i="1" kern="1200" dirty="0" smtClean="0">
                <a:solidFill>
                  <a:schemeClr val="tx1"/>
                </a:solidFill>
                <a:effectLst/>
                <a:latin typeface="+mn-lt"/>
                <a:ea typeface="+mn-ea"/>
                <a:cs typeface="+mn-cs"/>
              </a:rPr>
              <a:t>false negative </a:t>
            </a:r>
            <a:r>
              <a:rPr lang="en-US" sz="1200" kern="1200" dirty="0" smtClean="0">
                <a:solidFill>
                  <a:schemeClr val="tx1"/>
                </a:solidFill>
                <a:effectLst/>
                <a:latin typeface="+mn-lt"/>
                <a:ea typeface="+mn-ea"/>
                <a:cs typeface="+mn-cs"/>
              </a:rPr>
              <a:t>when the radiologist has incorrectly defined a malignant lesion as negative.</a:t>
            </a:r>
          </a:p>
          <a:p>
            <a:endParaRPr lang="en-US" dirty="0" smtClean="0"/>
          </a:p>
          <a:p>
            <a:endParaRPr lang="en-US" dirty="0" smtClean="0"/>
          </a:p>
          <a:p>
            <a:r>
              <a:rPr lang="en-US" dirty="0" smtClean="0"/>
              <a:t>Same patient </a:t>
            </a:r>
            <a:br>
              <a:rPr lang="en-US" dirty="0" smtClean="0"/>
            </a:br>
            <a:r>
              <a:rPr lang="en-US" dirty="0" smtClean="0"/>
              <a:t>same lesion </a:t>
            </a:r>
          </a:p>
          <a:p>
            <a:endParaRPr lang="en-US" dirty="0" smtClean="0"/>
          </a:p>
          <a:p>
            <a:r>
              <a:rPr lang="en-US" sz="1200" kern="1200" dirty="0" smtClean="0">
                <a:solidFill>
                  <a:schemeClr val="tx1"/>
                </a:solidFill>
                <a:effectLst/>
                <a:latin typeface="+mn-lt"/>
                <a:ea typeface="+mn-ea"/>
                <a:cs typeface="+mn-cs"/>
              </a:rPr>
              <a:t>The initial studies on</a:t>
            </a:r>
          </a:p>
          <a:p>
            <a:r>
              <a:rPr lang="en-US" sz="1200" kern="1200" dirty="0" smtClean="0">
                <a:solidFill>
                  <a:schemeClr val="tx1"/>
                </a:solidFill>
                <a:effectLst/>
                <a:latin typeface="+mn-lt"/>
                <a:ea typeface="+mn-ea"/>
                <a:cs typeface="+mn-cs"/>
              </a:rPr>
              <a:t>the diagnostic performance of a new imaging modality or technique benefit greatly</a:t>
            </a:r>
          </a:p>
          <a:p>
            <a:r>
              <a:rPr lang="en-US" sz="1200" kern="1200" dirty="0" smtClean="0">
                <a:solidFill>
                  <a:schemeClr val="tx1"/>
                </a:solidFill>
                <a:effectLst/>
                <a:latin typeface="+mn-lt"/>
                <a:ea typeface="+mn-ea"/>
                <a:cs typeface="+mn-cs"/>
              </a:rPr>
              <a:t>from the reporting of indices on a lesion-by-lesion basis: we can have a small</a:t>
            </a:r>
          </a:p>
          <a:p>
            <a:r>
              <a:rPr lang="en-US" sz="1200" kern="1200" dirty="0" smtClean="0">
                <a:solidFill>
                  <a:schemeClr val="tx1"/>
                </a:solidFill>
                <a:effectLst/>
                <a:latin typeface="+mn-lt"/>
                <a:ea typeface="+mn-ea"/>
                <a:cs typeface="+mn-cs"/>
              </a:rPr>
              <a:t>number of patients and obtain a measure of what happens for each of the lesions.</a:t>
            </a:r>
          </a:p>
          <a:p>
            <a:r>
              <a:rPr lang="en-US" sz="1200" kern="1200" dirty="0" smtClean="0">
                <a:solidFill>
                  <a:schemeClr val="tx1"/>
                </a:solidFill>
                <a:effectLst/>
                <a:latin typeface="+mn-lt"/>
                <a:ea typeface="+mn-ea"/>
                <a:cs typeface="+mn-cs"/>
              </a:rPr>
              <a:t>Afterwards, more conclusive information on the value of the clinical application</a:t>
            </a:r>
          </a:p>
          <a:p>
            <a:r>
              <a:rPr lang="en-US" sz="1200" kern="1200" dirty="0" smtClean="0">
                <a:solidFill>
                  <a:schemeClr val="tx1"/>
                </a:solidFill>
                <a:effectLst/>
                <a:latin typeface="+mn-lt"/>
                <a:ea typeface="+mn-ea"/>
                <a:cs typeface="+mn-cs"/>
              </a:rPr>
              <a:t>of a new modality or technique can be obtained with a patient-by-patient analysis.</a:t>
            </a:r>
          </a:p>
          <a:p>
            <a:r>
              <a:rPr lang="en-US" sz="1200" kern="1200" dirty="0" smtClean="0">
                <a:solidFill>
                  <a:schemeClr val="tx1"/>
                </a:solidFill>
                <a:effectLst/>
                <a:latin typeface="+mn-lt"/>
                <a:ea typeface="+mn-ea"/>
                <a:cs typeface="+mn-cs"/>
              </a:rPr>
              <a:t>In the latter situation, we sometimes have to solve relevant conceptual problems</a:t>
            </a:r>
          </a:p>
          <a:p>
            <a:r>
              <a:rPr lang="en-US" sz="1200" kern="1200" dirty="0" smtClean="0">
                <a:solidFill>
                  <a:schemeClr val="tx1"/>
                </a:solidFill>
                <a:effectLst/>
                <a:latin typeface="+mn-lt"/>
                <a:ea typeface="+mn-ea"/>
                <a:cs typeface="+mn-cs"/>
              </a:rPr>
              <a:t>(implying the clinical relevance of radiologic findings) for the definition of</a:t>
            </a:r>
          </a:p>
          <a:p>
            <a:r>
              <a:rPr lang="en-US" sz="1200" kern="1200" dirty="0" smtClean="0">
                <a:solidFill>
                  <a:schemeClr val="tx1"/>
                </a:solidFill>
                <a:effectLst/>
                <a:latin typeface="+mn-lt"/>
                <a:ea typeface="+mn-ea"/>
                <a:cs typeface="+mn-cs"/>
              </a:rPr>
              <a:t>true positive, false positive, true negative, and false negative patient when multiple</a:t>
            </a:r>
          </a:p>
          <a:p>
            <a:r>
              <a:rPr lang="en-US" sz="1200" kern="1200" dirty="0" smtClean="0">
                <a:solidFill>
                  <a:schemeClr val="tx1"/>
                </a:solidFill>
                <a:effectLst/>
                <a:latin typeface="+mn-lt"/>
                <a:ea typeface="+mn-ea"/>
                <a:cs typeface="+mn-cs"/>
              </a:rPr>
              <a:t>lesions are present and lobes, segments or organs are affected by the disease.</a:t>
            </a:r>
          </a:p>
          <a:p>
            <a:endParaRPr lang="en-US" dirty="0"/>
          </a:p>
        </p:txBody>
      </p:sp>
      <p:sp>
        <p:nvSpPr>
          <p:cNvPr id="4" name="Slide Number Placeholder 3"/>
          <p:cNvSpPr>
            <a:spLocks noGrp="1"/>
          </p:cNvSpPr>
          <p:nvPr>
            <p:ph type="sldNum" sz="quarter" idx="10"/>
          </p:nvPr>
        </p:nvSpPr>
        <p:spPr/>
        <p:txBody>
          <a:bodyPr/>
          <a:lstStyle/>
          <a:p>
            <a:fld id="{ABBDB961-68FE-439F-AFFD-70BC00C7CA9E}" type="slidenum">
              <a:rPr lang="en-US" smtClean="0"/>
              <a:t>8</a:t>
            </a:fld>
            <a:endParaRPr lang="en-US"/>
          </a:p>
        </p:txBody>
      </p:sp>
    </p:spTree>
    <p:extLst>
      <p:ext uri="{BB962C8B-B14F-4D97-AF65-F5344CB8AC3E}">
        <p14:creationId xmlns:p14="http://schemas.microsoft.com/office/powerpoint/2010/main" val="3747465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Sensitivity= Probability that, </a:t>
            </a:r>
            <a:r>
              <a:rPr lang="en-US" i="1" dirty="0" smtClean="0"/>
              <a:t>if you truly have the disease</a:t>
            </a:r>
            <a:r>
              <a:rPr lang="en-US" dirty="0" smtClean="0"/>
              <a:t>, the diagnostic test will catch it.  </a:t>
            </a:r>
          </a:p>
          <a:p>
            <a:r>
              <a:rPr lang="en-US" dirty="0" smtClean="0"/>
              <a:t>Specificity=Probability that, </a:t>
            </a:r>
            <a:r>
              <a:rPr lang="en-US" i="1" dirty="0" smtClean="0"/>
              <a:t>if you truly do not have the disease</a:t>
            </a:r>
            <a:r>
              <a:rPr lang="en-US" dirty="0" smtClean="0"/>
              <a:t>, the test will register negative. </a:t>
            </a:r>
          </a:p>
          <a:p>
            <a:pPr marL="0" indent="0">
              <a:buNone/>
            </a:pPr>
            <a:endParaRPr lang="en-US" dirty="0" smtClean="0"/>
          </a:p>
          <a:p>
            <a:r>
              <a:rPr lang="en-US" dirty="0" smtClean="0"/>
              <a:t>PPV = the probability that if you test positive for the disease, you actually have the disease.</a:t>
            </a:r>
          </a:p>
          <a:p>
            <a:r>
              <a:rPr lang="en-US" dirty="0" smtClean="0"/>
              <a:t>NPV = the probability that if you test negative for a disease, you actually do not have the disease.</a:t>
            </a:r>
          </a:p>
          <a:p>
            <a:pPr lvl="0"/>
            <a:r>
              <a:rPr lang="en-US" dirty="0" smtClean="0"/>
              <a:t>Depends on the characteristics of the test (sensitivity, specificity) </a:t>
            </a:r>
            <a:r>
              <a:rPr lang="en-US" u="sng" dirty="0" smtClean="0"/>
              <a:t>and the prevalence of disease</a:t>
            </a:r>
            <a:r>
              <a:rPr lang="en-US" dirty="0" smtClean="0"/>
              <a:t>.</a:t>
            </a:r>
          </a:p>
          <a:p>
            <a:endParaRPr lang="en-US" dirty="0"/>
          </a:p>
        </p:txBody>
      </p:sp>
      <p:sp>
        <p:nvSpPr>
          <p:cNvPr id="4" name="Slide Number Placeholder 3"/>
          <p:cNvSpPr>
            <a:spLocks noGrp="1"/>
          </p:cNvSpPr>
          <p:nvPr>
            <p:ph type="sldNum" sz="quarter" idx="10"/>
          </p:nvPr>
        </p:nvSpPr>
        <p:spPr/>
        <p:txBody>
          <a:bodyPr/>
          <a:lstStyle/>
          <a:p>
            <a:fld id="{ABBDB961-68FE-439F-AFFD-70BC00C7CA9E}" type="slidenum">
              <a:rPr lang="en-US" smtClean="0"/>
              <a:t>23</a:t>
            </a:fld>
            <a:endParaRPr lang="en-US"/>
          </a:p>
        </p:txBody>
      </p:sp>
    </p:spTree>
    <p:extLst>
      <p:ext uri="{BB962C8B-B14F-4D97-AF65-F5344CB8AC3E}">
        <p14:creationId xmlns:p14="http://schemas.microsoft.com/office/powerpoint/2010/main" val="3453916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first seven indices range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between 0 and 1 and frequently are reported as percentages. The first five indices </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indicate an increasingly high diagnostic performance of the examination under</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investigation the closer they are to 1.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meaning of the last two indices, i.e. the likelihood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ratios (LRs), is a bit more complex. They theoretically range between 0</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and infinity but practically indicate an increasingly high diagnostic </a:t>
            </a:r>
            <a:r>
              <a:rPr lang="en-US" dirty="0" smtClean="0"/>
              <a:t>performance</a:t>
            </a:r>
            <a:r>
              <a:rPr lang="en-US" baseline="0" dirty="0" smtClean="0"/>
              <a:t> </a:t>
            </a:r>
            <a:r>
              <a:rPr lang="en-US" dirty="0" smtClean="0"/>
              <a:t>the</a:t>
            </a:r>
            <a:r>
              <a:rPr lang="en-US" sz="1200" kern="1200" dirty="0" smtClean="0">
                <a:solidFill>
                  <a:schemeClr val="tx1"/>
                </a:solidFill>
                <a:effectLst/>
                <a:latin typeface="+mn-lt"/>
                <a:ea typeface="+mn-ea"/>
                <a:cs typeface="+mn-cs"/>
              </a:rPr>
              <a:t> further they move away from 1, with the positive LR moving towards values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higher than 1 and the negative LR towards values lower than 1</a:t>
            </a:r>
            <a:endParaRPr lang="en-US" dirty="0"/>
          </a:p>
        </p:txBody>
      </p:sp>
      <p:sp>
        <p:nvSpPr>
          <p:cNvPr id="4" name="Slide Number Placeholder 3"/>
          <p:cNvSpPr>
            <a:spLocks noGrp="1"/>
          </p:cNvSpPr>
          <p:nvPr>
            <p:ph type="sldNum" sz="quarter" idx="10"/>
          </p:nvPr>
        </p:nvSpPr>
        <p:spPr/>
        <p:txBody>
          <a:bodyPr/>
          <a:lstStyle/>
          <a:p>
            <a:fld id="{ABBDB961-68FE-439F-AFFD-70BC00C7CA9E}" type="slidenum">
              <a:rPr lang="en-US" smtClean="0"/>
              <a:t>25</a:t>
            </a:fld>
            <a:endParaRPr lang="en-US"/>
          </a:p>
        </p:txBody>
      </p:sp>
    </p:spTree>
    <p:extLst>
      <p:ext uri="{BB962C8B-B14F-4D97-AF65-F5344CB8AC3E}">
        <p14:creationId xmlns:p14="http://schemas.microsoft.com/office/powerpoint/2010/main" val="4045094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B961-68FE-439F-AFFD-70BC00C7CA9E}" type="slidenum">
              <a:rPr lang="en-US" smtClean="0"/>
              <a:t>26</a:t>
            </a:fld>
            <a:endParaRPr lang="en-US"/>
          </a:p>
        </p:txBody>
      </p:sp>
    </p:spTree>
    <p:extLst>
      <p:ext uri="{BB962C8B-B14F-4D97-AF65-F5344CB8AC3E}">
        <p14:creationId xmlns:p14="http://schemas.microsoft.com/office/powerpoint/2010/main" val="4064862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The differentiation between </a:t>
            </a:r>
            <a:r>
              <a:rPr lang="en-US" sz="1200" b="1" i="1" kern="1200" dirty="0" smtClean="0">
                <a:solidFill>
                  <a:schemeClr val="tx1"/>
                </a:solidFill>
                <a:effectLst/>
                <a:latin typeface="+mn-lt"/>
                <a:ea typeface="+mn-ea"/>
                <a:cs typeface="+mn-cs"/>
              </a:rPr>
              <a:t>sensitivity and specificity </a:t>
            </a:r>
            <a:r>
              <a:rPr lang="en-US" sz="1200" b="1" kern="1200" dirty="0" smtClean="0">
                <a:solidFill>
                  <a:schemeClr val="tx1"/>
                </a:solidFill>
                <a:effectLst/>
                <a:latin typeface="+mn-lt"/>
                <a:ea typeface="+mn-ea"/>
                <a:cs typeface="+mn-cs"/>
              </a:rPr>
              <a:t>as </a:t>
            </a:r>
            <a:r>
              <a:rPr lang="en-US" sz="1200" b="1" i="1" kern="1200" dirty="0" smtClean="0">
                <a:solidFill>
                  <a:schemeClr val="tx1"/>
                </a:solidFill>
                <a:effectLst/>
                <a:latin typeface="+mn-lt"/>
                <a:ea typeface="+mn-ea"/>
                <a:cs typeface="+mn-cs"/>
              </a:rPr>
              <a:t>answers to pre-examination questions </a:t>
            </a:r>
            <a:r>
              <a:rPr lang="en-US" sz="1200" b="1" kern="1200" dirty="0" smtClean="0">
                <a:solidFill>
                  <a:schemeClr val="tx1"/>
                </a:solidFill>
                <a:effectLst/>
                <a:latin typeface="+mn-lt"/>
                <a:ea typeface="+mn-ea"/>
                <a:cs typeface="+mn-cs"/>
              </a:rPr>
              <a:t>on</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the one hand and </a:t>
            </a:r>
            <a:r>
              <a:rPr lang="en-US" sz="1200" b="1" i="1" kern="1200" dirty="0" smtClean="0">
                <a:solidFill>
                  <a:schemeClr val="tx1"/>
                </a:solidFill>
                <a:effectLst/>
                <a:latin typeface="+mn-lt"/>
                <a:ea typeface="+mn-ea"/>
                <a:cs typeface="+mn-cs"/>
              </a:rPr>
              <a:t>predictive values </a:t>
            </a:r>
            <a:r>
              <a:rPr lang="en-US" sz="1200" b="1" kern="1200" dirty="0" smtClean="0">
                <a:solidFill>
                  <a:schemeClr val="tx1"/>
                </a:solidFill>
                <a:effectLst/>
                <a:latin typeface="+mn-lt"/>
                <a:ea typeface="+mn-ea"/>
                <a:cs typeface="+mn-cs"/>
              </a:rPr>
              <a:t>as </a:t>
            </a:r>
            <a:r>
              <a:rPr lang="en-US" sz="1200" b="1" i="1" kern="1200" dirty="0" smtClean="0">
                <a:solidFill>
                  <a:schemeClr val="tx1"/>
                </a:solidFill>
                <a:effectLst/>
                <a:latin typeface="+mn-lt"/>
                <a:ea typeface="+mn-ea"/>
                <a:cs typeface="+mn-cs"/>
              </a:rPr>
              <a:t>answers to post-examination questions </a:t>
            </a:r>
            <a:r>
              <a:rPr lang="en-US" sz="1200" b="1" kern="1200" dirty="0" smtClean="0">
                <a:solidFill>
                  <a:schemeClr val="tx1"/>
                </a:solidFill>
                <a:effectLst/>
                <a:latin typeface="+mn-lt"/>
                <a:ea typeface="+mn-ea"/>
                <a:cs typeface="+mn-cs"/>
              </a:rPr>
              <a:t>on the other hand</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underlines the different logic of these indices of diagnostic performance.</a:t>
            </a:r>
            <a:endParaRPr lang="en-US" dirty="0"/>
          </a:p>
        </p:txBody>
      </p:sp>
      <p:sp>
        <p:nvSpPr>
          <p:cNvPr id="4" name="Slide Number Placeholder 3"/>
          <p:cNvSpPr>
            <a:spLocks noGrp="1"/>
          </p:cNvSpPr>
          <p:nvPr>
            <p:ph type="sldNum" sz="quarter" idx="10"/>
          </p:nvPr>
        </p:nvSpPr>
        <p:spPr/>
        <p:txBody>
          <a:bodyPr/>
          <a:lstStyle/>
          <a:p>
            <a:fld id="{ABBDB961-68FE-439F-AFFD-70BC00C7CA9E}" type="slidenum">
              <a:rPr lang="en-US" smtClean="0"/>
              <a:t>28</a:t>
            </a:fld>
            <a:endParaRPr lang="en-US"/>
          </a:p>
        </p:txBody>
      </p:sp>
    </p:spTree>
    <p:extLst>
      <p:ext uri="{BB962C8B-B14F-4D97-AF65-F5344CB8AC3E}">
        <p14:creationId xmlns:p14="http://schemas.microsoft.com/office/powerpoint/2010/main" val="1974926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Limitation:</a:t>
            </a:r>
            <a:r>
              <a:rPr lang="en-US" baseline="0" dirty="0" smtClean="0"/>
              <a:t> </a:t>
            </a:r>
          </a:p>
          <a:p>
            <a:endParaRPr lang="en-US" baseline="0" dirty="0" smtClean="0"/>
          </a:p>
          <a:p>
            <a:r>
              <a:rPr lang="en-US" baseline="0" dirty="0" smtClean="0"/>
              <a:t>Likelihood ratio </a:t>
            </a:r>
            <a:endParaRPr lang="en-US" dirty="0"/>
          </a:p>
        </p:txBody>
      </p:sp>
      <p:sp>
        <p:nvSpPr>
          <p:cNvPr id="4" name="Slide Number Placeholder 3"/>
          <p:cNvSpPr>
            <a:spLocks noGrp="1"/>
          </p:cNvSpPr>
          <p:nvPr>
            <p:ph type="sldNum" sz="quarter" idx="10"/>
          </p:nvPr>
        </p:nvSpPr>
        <p:spPr/>
        <p:txBody>
          <a:bodyPr/>
          <a:lstStyle/>
          <a:p>
            <a:fld id="{ABBDB961-68FE-439F-AFFD-70BC00C7CA9E}" type="slidenum">
              <a:rPr lang="en-US" smtClean="0"/>
              <a:t>29</a:t>
            </a:fld>
            <a:endParaRPr lang="en-US"/>
          </a:p>
        </p:txBody>
      </p:sp>
    </p:spTree>
    <p:extLst>
      <p:ext uri="{BB962C8B-B14F-4D97-AF65-F5344CB8AC3E}">
        <p14:creationId xmlns:p14="http://schemas.microsoft.com/office/powerpoint/2010/main" val="2820056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FBA1169-22D9-4067-8023-A3B7A0CE611D}" type="datetimeFigureOut">
              <a:rPr lang="en-US" smtClean="0"/>
              <a:t>7/16/2018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8BC01A-125E-46BE-841F-B2E90AAFE3E7}" type="slidenum">
              <a:rPr lang="en-US" smtClean="0"/>
              <a:t>‹#›</a:t>
            </a:fld>
            <a:endParaRPr lang="en-US"/>
          </a:p>
        </p:txBody>
      </p:sp>
    </p:spTree>
    <p:extLst>
      <p:ext uri="{BB962C8B-B14F-4D97-AF65-F5344CB8AC3E}">
        <p14:creationId xmlns:p14="http://schemas.microsoft.com/office/powerpoint/2010/main" val="668021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FBA1169-22D9-4067-8023-A3B7A0CE611D}" type="datetimeFigureOut">
              <a:rPr lang="en-US" smtClean="0"/>
              <a:t>7/16/2018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8BC01A-125E-46BE-841F-B2E90AAFE3E7}" type="slidenum">
              <a:rPr lang="en-US" smtClean="0"/>
              <a:t>‹#›</a:t>
            </a:fld>
            <a:endParaRPr lang="en-US"/>
          </a:p>
        </p:txBody>
      </p:sp>
    </p:spTree>
    <p:extLst>
      <p:ext uri="{BB962C8B-B14F-4D97-AF65-F5344CB8AC3E}">
        <p14:creationId xmlns:p14="http://schemas.microsoft.com/office/powerpoint/2010/main" val="3236263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FBA1169-22D9-4067-8023-A3B7A0CE611D}" type="datetimeFigureOut">
              <a:rPr lang="en-US" smtClean="0"/>
              <a:t>7/16/2018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8BC01A-125E-46BE-841F-B2E90AAFE3E7}" type="slidenum">
              <a:rPr lang="en-US" smtClean="0"/>
              <a:t>‹#›</a:t>
            </a:fld>
            <a:endParaRPr lang="en-US"/>
          </a:p>
        </p:txBody>
      </p:sp>
    </p:spTree>
    <p:extLst>
      <p:ext uri="{BB962C8B-B14F-4D97-AF65-F5344CB8AC3E}">
        <p14:creationId xmlns:p14="http://schemas.microsoft.com/office/powerpoint/2010/main" val="3420734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FBA1169-22D9-4067-8023-A3B7A0CE611D}" type="datetimeFigureOut">
              <a:rPr lang="en-US" smtClean="0"/>
              <a:t>7/16/2018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8BC01A-125E-46BE-841F-B2E90AAFE3E7}" type="slidenum">
              <a:rPr lang="en-US" smtClean="0"/>
              <a:t>‹#›</a:t>
            </a:fld>
            <a:endParaRPr lang="en-US"/>
          </a:p>
        </p:txBody>
      </p:sp>
    </p:spTree>
    <p:extLst>
      <p:ext uri="{BB962C8B-B14F-4D97-AF65-F5344CB8AC3E}">
        <p14:creationId xmlns:p14="http://schemas.microsoft.com/office/powerpoint/2010/main" val="599213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FBA1169-22D9-4067-8023-A3B7A0CE611D}" type="datetimeFigureOut">
              <a:rPr lang="en-US" smtClean="0"/>
              <a:t>7/16/2018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8BC01A-125E-46BE-841F-B2E90AAFE3E7}" type="slidenum">
              <a:rPr lang="en-US" smtClean="0"/>
              <a:t>‹#›</a:t>
            </a:fld>
            <a:endParaRPr lang="en-US"/>
          </a:p>
        </p:txBody>
      </p:sp>
    </p:spTree>
    <p:extLst>
      <p:ext uri="{BB962C8B-B14F-4D97-AF65-F5344CB8AC3E}">
        <p14:creationId xmlns:p14="http://schemas.microsoft.com/office/powerpoint/2010/main" val="2897589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FBA1169-22D9-4067-8023-A3B7A0CE611D}" type="datetimeFigureOut">
              <a:rPr lang="en-US" smtClean="0"/>
              <a:t>7/16/2018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8BC01A-125E-46BE-841F-B2E90AAFE3E7}" type="slidenum">
              <a:rPr lang="en-US" smtClean="0"/>
              <a:t>‹#›</a:t>
            </a:fld>
            <a:endParaRPr lang="en-US"/>
          </a:p>
        </p:txBody>
      </p:sp>
    </p:spTree>
    <p:extLst>
      <p:ext uri="{BB962C8B-B14F-4D97-AF65-F5344CB8AC3E}">
        <p14:creationId xmlns:p14="http://schemas.microsoft.com/office/powerpoint/2010/main" val="1506290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FBA1169-22D9-4067-8023-A3B7A0CE611D}" type="datetimeFigureOut">
              <a:rPr lang="en-US" smtClean="0"/>
              <a:t>7/16/2018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48BC01A-125E-46BE-841F-B2E90AAFE3E7}" type="slidenum">
              <a:rPr lang="en-US" smtClean="0"/>
              <a:t>‹#›</a:t>
            </a:fld>
            <a:endParaRPr lang="en-US"/>
          </a:p>
        </p:txBody>
      </p:sp>
    </p:spTree>
    <p:extLst>
      <p:ext uri="{BB962C8B-B14F-4D97-AF65-F5344CB8AC3E}">
        <p14:creationId xmlns:p14="http://schemas.microsoft.com/office/powerpoint/2010/main" val="3640467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FBA1169-22D9-4067-8023-A3B7A0CE611D}" type="datetimeFigureOut">
              <a:rPr lang="en-US" smtClean="0"/>
              <a:t>7/16/2018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48BC01A-125E-46BE-841F-B2E90AAFE3E7}" type="slidenum">
              <a:rPr lang="en-US" smtClean="0"/>
              <a:t>‹#›</a:t>
            </a:fld>
            <a:endParaRPr lang="en-US"/>
          </a:p>
        </p:txBody>
      </p:sp>
    </p:spTree>
    <p:extLst>
      <p:ext uri="{BB962C8B-B14F-4D97-AF65-F5344CB8AC3E}">
        <p14:creationId xmlns:p14="http://schemas.microsoft.com/office/powerpoint/2010/main" val="2850650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BA1169-22D9-4067-8023-A3B7A0CE611D}" type="datetimeFigureOut">
              <a:rPr lang="en-US" smtClean="0"/>
              <a:t>7/16/2018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48BC01A-125E-46BE-841F-B2E90AAFE3E7}" type="slidenum">
              <a:rPr lang="en-US" smtClean="0"/>
              <a:t>‹#›</a:t>
            </a:fld>
            <a:endParaRPr lang="en-US"/>
          </a:p>
        </p:txBody>
      </p:sp>
    </p:spTree>
    <p:extLst>
      <p:ext uri="{BB962C8B-B14F-4D97-AF65-F5344CB8AC3E}">
        <p14:creationId xmlns:p14="http://schemas.microsoft.com/office/powerpoint/2010/main" val="1090617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FBA1169-22D9-4067-8023-A3B7A0CE611D}" type="datetimeFigureOut">
              <a:rPr lang="en-US" smtClean="0"/>
              <a:t>7/16/2018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8BC01A-125E-46BE-841F-B2E90AAFE3E7}" type="slidenum">
              <a:rPr lang="en-US" smtClean="0"/>
              <a:t>‹#›</a:t>
            </a:fld>
            <a:endParaRPr lang="en-US"/>
          </a:p>
        </p:txBody>
      </p:sp>
    </p:spTree>
    <p:extLst>
      <p:ext uri="{BB962C8B-B14F-4D97-AF65-F5344CB8AC3E}">
        <p14:creationId xmlns:p14="http://schemas.microsoft.com/office/powerpoint/2010/main" val="841901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FBA1169-22D9-4067-8023-A3B7A0CE611D}" type="datetimeFigureOut">
              <a:rPr lang="en-US" smtClean="0"/>
              <a:t>7/16/2018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8BC01A-125E-46BE-841F-B2E90AAFE3E7}" type="slidenum">
              <a:rPr lang="en-US" smtClean="0"/>
              <a:t>‹#›</a:t>
            </a:fld>
            <a:endParaRPr lang="en-US"/>
          </a:p>
        </p:txBody>
      </p:sp>
    </p:spTree>
    <p:extLst>
      <p:ext uri="{BB962C8B-B14F-4D97-AF65-F5344CB8AC3E}">
        <p14:creationId xmlns:p14="http://schemas.microsoft.com/office/powerpoint/2010/main" val="769468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BA1169-22D9-4067-8023-A3B7A0CE611D}" type="datetimeFigureOut">
              <a:rPr lang="en-US" smtClean="0"/>
              <a:t>7/16/2018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8BC01A-125E-46BE-841F-B2E90AAFE3E7}" type="slidenum">
              <a:rPr lang="en-US" smtClean="0"/>
              <a:t>‹#›</a:t>
            </a:fld>
            <a:endParaRPr lang="en-US"/>
          </a:p>
        </p:txBody>
      </p:sp>
    </p:spTree>
    <p:extLst>
      <p:ext uri="{BB962C8B-B14F-4D97-AF65-F5344CB8AC3E}">
        <p14:creationId xmlns:p14="http://schemas.microsoft.com/office/powerpoint/2010/main" val="30273071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3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3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4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4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sachsmc.shinyapps.io/plotROC/"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3.jpg"/></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6.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Diagnostic Research </a:t>
            </a:r>
            <a:endParaRPr lang="en-US" dirty="0"/>
          </a:p>
        </p:txBody>
      </p:sp>
      <p:sp>
        <p:nvSpPr>
          <p:cNvPr id="3" name="Subtitle 2"/>
          <p:cNvSpPr>
            <a:spLocks noGrp="1"/>
          </p:cNvSpPr>
          <p:nvPr>
            <p:ph type="subTitle" idx="1"/>
          </p:nvPr>
        </p:nvSpPr>
        <p:spPr/>
        <p:txBody>
          <a:bodyPr/>
          <a:lstStyle/>
          <a:p>
            <a:r>
              <a:rPr lang="en-US" dirty="0"/>
              <a:t>Picture diagnostic research</a:t>
            </a:r>
            <a:br>
              <a:rPr lang="en-US" dirty="0"/>
            </a:br>
            <a:r>
              <a:rPr lang="en-US" altLang="en-US" dirty="0"/>
              <a:t/>
            </a:r>
            <a:br>
              <a:rPr lang="en-US" altLang="en-US" dirty="0"/>
            </a:br>
            <a:endParaRPr lang="en-US" dirty="0"/>
          </a:p>
        </p:txBody>
      </p:sp>
      <p:sp>
        <p:nvSpPr>
          <p:cNvPr id="4" name="AutoShape 2" descr="Image result for DIAGNOSTIC RESEAR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211" y="3602038"/>
            <a:ext cx="10965632" cy="3674052"/>
          </a:xfrm>
          <a:prstGeom prst="rect">
            <a:avLst/>
          </a:prstGeom>
        </p:spPr>
      </p:pic>
    </p:spTree>
    <p:extLst>
      <p:ext uri="{BB962C8B-B14F-4D97-AF65-F5344CB8AC3E}">
        <p14:creationId xmlns:p14="http://schemas.microsoft.com/office/powerpoint/2010/main" val="2027642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25833" y="365125"/>
            <a:ext cx="11340334" cy="6375825"/>
          </a:xfrm>
          <a:prstGeom prst="rect">
            <a:avLst/>
          </a:prstGeom>
        </p:spPr>
      </p:pic>
    </p:spTree>
    <p:extLst>
      <p:ext uri="{BB962C8B-B14F-4D97-AF65-F5344CB8AC3E}">
        <p14:creationId xmlns:p14="http://schemas.microsoft.com/office/powerpoint/2010/main" val="17233045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51794" y="430467"/>
            <a:ext cx="10220982" cy="5746496"/>
          </a:xfrm>
          <a:prstGeom prst="rect">
            <a:avLst/>
          </a:prstGeom>
        </p:spPr>
      </p:pic>
    </p:spTree>
    <p:extLst>
      <p:ext uri="{BB962C8B-B14F-4D97-AF65-F5344CB8AC3E}">
        <p14:creationId xmlns:p14="http://schemas.microsoft.com/office/powerpoint/2010/main" val="34455814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98104" y="253994"/>
            <a:ext cx="10995791" cy="6182114"/>
          </a:xfrm>
          <a:prstGeom prst="rect">
            <a:avLst/>
          </a:prstGeom>
        </p:spPr>
      </p:pic>
    </p:spTree>
    <p:extLst>
      <p:ext uri="{BB962C8B-B14F-4D97-AF65-F5344CB8AC3E}">
        <p14:creationId xmlns:p14="http://schemas.microsoft.com/office/powerpoint/2010/main" val="27488674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71980" y="365125"/>
            <a:ext cx="11248040" cy="6323935"/>
          </a:xfrm>
          <a:prstGeom prst="rect">
            <a:avLst/>
          </a:prstGeom>
        </p:spPr>
      </p:pic>
    </p:spTree>
    <p:extLst>
      <p:ext uri="{BB962C8B-B14F-4D97-AF65-F5344CB8AC3E}">
        <p14:creationId xmlns:p14="http://schemas.microsoft.com/office/powerpoint/2010/main" val="25746501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43632" y="708740"/>
            <a:ext cx="10410168" cy="5852862"/>
          </a:xfrm>
          <a:prstGeom prst="rect">
            <a:avLst/>
          </a:prstGeom>
        </p:spPr>
      </p:pic>
    </p:spTree>
    <p:extLst>
      <p:ext uri="{BB962C8B-B14F-4D97-AF65-F5344CB8AC3E}">
        <p14:creationId xmlns:p14="http://schemas.microsoft.com/office/powerpoint/2010/main" val="9025320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44074" y="365125"/>
            <a:ext cx="11103851" cy="6242868"/>
          </a:xfrm>
          <a:prstGeom prst="rect">
            <a:avLst/>
          </a:prstGeom>
        </p:spPr>
      </p:pic>
    </p:spTree>
    <p:extLst>
      <p:ext uri="{BB962C8B-B14F-4D97-AF65-F5344CB8AC3E}">
        <p14:creationId xmlns:p14="http://schemas.microsoft.com/office/powerpoint/2010/main" val="28745219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81012" y="365125"/>
            <a:ext cx="11229975" cy="6313778"/>
          </a:xfrm>
          <a:prstGeom prst="rect">
            <a:avLst/>
          </a:prstGeom>
        </p:spPr>
      </p:pic>
    </p:spTree>
    <p:extLst>
      <p:ext uri="{BB962C8B-B14F-4D97-AF65-F5344CB8AC3E}">
        <p14:creationId xmlns:p14="http://schemas.microsoft.com/office/powerpoint/2010/main" val="5564578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73129" y="0"/>
            <a:ext cx="11245741" cy="6322642"/>
          </a:xfrm>
          <a:prstGeom prst="rect">
            <a:avLst/>
          </a:prstGeom>
        </p:spPr>
      </p:pic>
    </p:spTree>
    <p:extLst>
      <p:ext uri="{BB962C8B-B14F-4D97-AF65-F5344CB8AC3E}">
        <p14:creationId xmlns:p14="http://schemas.microsoft.com/office/powerpoint/2010/main" val="3093017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180305"/>
            <a:ext cx="10515600" cy="6398568"/>
          </a:xfrm>
          <a:prstGeom prst="rect">
            <a:avLst/>
          </a:prstGeom>
        </p:spPr>
      </p:pic>
    </p:spTree>
    <p:extLst>
      <p:ext uri="{BB962C8B-B14F-4D97-AF65-F5344CB8AC3E}">
        <p14:creationId xmlns:p14="http://schemas.microsoft.com/office/powerpoint/2010/main" val="29026416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a:t>Don’t stop with an answer [...]</a:t>
            </a:r>
          </a:p>
          <a:p>
            <a:pPr marL="0" indent="0">
              <a:buNone/>
            </a:pPr>
            <a:r>
              <a:rPr lang="en-US" dirty="0" smtClean="0"/>
              <a:t>An </a:t>
            </a:r>
            <a:r>
              <a:rPr lang="en-US" dirty="0"/>
              <a:t>answer is always the stretch of road that’s behind you.</a:t>
            </a:r>
          </a:p>
          <a:p>
            <a:pPr marL="0" indent="0">
              <a:buNone/>
            </a:pPr>
            <a:r>
              <a:rPr lang="en-US" dirty="0"/>
              <a:t>Only a question can point the way forward.</a:t>
            </a:r>
          </a:p>
          <a:p>
            <a:endParaRPr lang="en-US" dirty="0"/>
          </a:p>
        </p:txBody>
      </p:sp>
    </p:spTree>
    <p:extLst>
      <p:ext uri="{BB962C8B-B14F-4D97-AF65-F5344CB8AC3E}">
        <p14:creationId xmlns:p14="http://schemas.microsoft.com/office/powerpoint/2010/main" val="2287400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193183" y="842962"/>
            <a:ext cx="11732654" cy="5172075"/>
          </a:xfrm>
          <a:prstGeom prst="rect">
            <a:avLst/>
          </a:prstGeom>
        </p:spPr>
      </p:pic>
    </p:spTree>
    <p:extLst>
      <p:ext uri="{BB962C8B-B14F-4D97-AF65-F5344CB8AC3E}">
        <p14:creationId xmlns:p14="http://schemas.microsoft.com/office/powerpoint/2010/main" val="12143016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511380" y="757502"/>
            <a:ext cx="6973776" cy="4696433"/>
          </a:xfrm>
          <a:prstGeom prst="rect">
            <a:avLst/>
          </a:prstGeom>
        </p:spPr>
      </p:pic>
    </p:spTree>
    <p:extLst>
      <p:ext uri="{BB962C8B-B14F-4D97-AF65-F5344CB8AC3E}">
        <p14:creationId xmlns:p14="http://schemas.microsoft.com/office/powerpoint/2010/main" val="1572135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74254" y="365125"/>
            <a:ext cx="8860663" cy="5430837"/>
          </a:xfrm>
          <a:prstGeom prst="rect">
            <a:avLst/>
          </a:prstGeom>
        </p:spPr>
      </p:pic>
    </p:spTree>
    <p:extLst>
      <p:ext uri="{BB962C8B-B14F-4D97-AF65-F5344CB8AC3E}">
        <p14:creationId xmlns:p14="http://schemas.microsoft.com/office/powerpoint/2010/main" val="9344260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77334" y="862884"/>
            <a:ext cx="9637331" cy="5096535"/>
          </a:xfrm>
          <a:prstGeom prst="rect">
            <a:avLst/>
          </a:prstGeom>
        </p:spPr>
      </p:pic>
    </p:spTree>
    <p:extLst>
      <p:ext uri="{BB962C8B-B14F-4D97-AF65-F5344CB8AC3E}">
        <p14:creationId xmlns:p14="http://schemas.microsoft.com/office/powerpoint/2010/main" val="9521419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49252" y="938212"/>
            <a:ext cx="9169756" cy="4981575"/>
          </a:xfrm>
          <a:prstGeom prst="rect">
            <a:avLst/>
          </a:prstGeom>
        </p:spPr>
      </p:pic>
    </p:spTree>
    <p:extLst>
      <p:ext uri="{BB962C8B-B14F-4D97-AF65-F5344CB8AC3E}">
        <p14:creationId xmlns:p14="http://schemas.microsoft.com/office/powerpoint/2010/main" val="34778863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1453026"/>
            <a:ext cx="9637331" cy="5096535"/>
          </a:xfrm>
          <a:prstGeom prst="rect">
            <a:avLst/>
          </a:prstGeom>
        </p:spPr>
      </p:pic>
    </p:spTree>
    <p:extLst>
      <p:ext uri="{BB962C8B-B14F-4D97-AF65-F5344CB8AC3E}">
        <p14:creationId xmlns:p14="http://schemas.microsoft.com/office/powerpoint/2010/main" val="24489409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1163782" y="365124"/>
            <a:ext cx="9746673" cy="6492875"/>
          </a:xfrm>
          <a:prstGeom prst="rect">
            <a:avLst/>
          </a:prstGeom>
          <a:noFill/>
          <a:ln>
            <a:noFill/>
          </a:ln>
        </p:spPr>
      </p:pic>
    </p:spTree>
    <p:extLst>
      <p:ext uri="{BB962C8B-B14F-4D97-AF65-F5344CB8AC3E}">
        <p14:creationId xmlns:p14="http://schemas.microsoft.com/office/powerpoint/2010/main" val="3651854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 </a:t>
            </a:r>
            <a:endParaRPr lang="en-US" u="sng" dirty="0"/>
          </a:p>
        </p:txBody>
      </p:sp>
      <p:sp>
        <p:nvSpPr>
          <p:cNvPr id="3" name="Content Placeholder 2"/>
          <p:cNvSpPr>
            <a:spLocks noGrp="1"/>
          </p:cNvSpPr>
          <p:nvPr>
            <p:ph idx="1"/>
          </p:nvPr>
        </p:nvSpPr>
        <p:spPr/>
        <p:txBody>
          <a:bodyPr/>
          <a:lstStyle/>
          <a:p>
            <a:pPr marL="0" indent="0">
              <a:buNone/>
            </a:pPr>
            <a:r>
              <a:rPr lang="en-US" dirty="0" smtClean="0"/>
              <a:t>Test positive….</a:t>
            </a:r>
            <a:r>
              <a:rPr lang="en-US" dirty="0" err="1" smtClean="0"/>
              <a:t>hmmmmmmmm</a:t>
            </a:r>
            <a:r>
              <a:rPr lang="en-US" dirty="0" smtClean="0"/>
              <a:t/>
            </a:r>
            <a:br>
              <a:rPr lang="en-US" dirty="0" smtClean="0"/>
            </a:br>
            <a:endParaRPr lang="en-US" dirty="0" smtClean="0"/>
          </a:p>
          <a:p>
            <a:endParaRPr lang="en-US" dirty="0" smtClean="0"/>
          </a:p>
          <a:p>
            <a:endParaRPr lang="en-US" dirty="0"/>
          </a:p>
          <a:p>
            <a:endParaRPr lang="en-US" dirty="0" smtClean="0"/>
          </a:p>
          <a:p>
            <a:pPr marL="0" indent="0">
              <a:buNone/>
            </a:pPr>
            <a:r>
              <a:rPr lang="en-US" dirty="0">
                <a:solidFill>
                  <a:srgbClr val="000000"/>
                </a:solidFill>
                <a:latin typeface="CMSS10"/>
              </a:rPr>
              <a:t>what is the probability that </a:t>
            </a:r>
            <a:r>
              <a:rPr lang="en-US" dirty="0" smtClean="0">
                <a:solidFill>
                  <a:srgbClr val="000000"/>
                </a:solidFill>
                <a:latin typeface="CMSS10"/>
              </a:rPr>
              <a:t>I have the disease?</a:t>
            </a:r>
            <a:endParaRPr lang="en-US" dirty="0">
              <a:solidFill>
                <a:srgbClr val="000000"/>
              </a:solidFill>
              <a:latin typeface="CMSS10"/>
            </a:endParaRPr>
          </a:p>
          <a:p>
            <a:pPr marL="0" indent="0">
              <a:buNone/>
            </a:pPr>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7048" y="357187"/>
            <a:ext cx="2375529" cy="3695267"/>
          </a:xfrm>
          <a:prstGeom prst="rect">
            <a:avLst/>
          </a:prstGeom>
        </p:spPr>
      </p:pic>
    </p:spTree>
    <p:extLst>
      <p:ext uri="{BB962C8B-B14F-4D97-AF65-F5344CB8AC3E}">
        <p14:creationId xmlns:p14="http://schemas.microsoft.com/office/powerpoint/2010/main" val="17331582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u="sng" dirty="0"/>
          </a:p>
        </p:txBody>
      </p:sp>
      <p:sp>
        <p:nvSpPr>
          <p:cNvPr id="3" name="Content Placeholder 2"/>
          <p:cNvSpPr>
            <a:spLocks noGrp="1"/>
          </p:cNvSpPr>
          <p:nvPr>
            <p:ph idx="1"/>
          </p:nvPr>
        </p:nvSpPr>
        <p:spPr/>
        <p:txBody>
          <a:bodyPr/>
          <a:lstStyle/>
          <a:p>
            <a:r>
              <a:rPr lang="en-US" dirty="0">
                <a:latin typeface="CMSS10"/>
              </a:rPr>
              <a:t>Will the test be able to predict the disease?</a:t>
            </a: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4747" y="2454131"/>
            <a:ext cx="3094326" cy="3094326"/>
          </a:xfrm>
          <a:prstGeom prst="rect">
            <a:avLst/>
          </a:prstGeom>
        </p:spPr>
      </p:pic>
    </p:spTree>
    <p:extLst>
      <p:ext uri="{BB962C8B-B14F-4D97-AF65-F5344CB8AC3E}">
        <p14:creationId xmlns:p14="http://schemas.microsoft.com/office/powerpoint/2010/main" val="10520480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u="sng"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79618" y="2526805"/>
            <a:ext cx="5387686" cy="3192019"/>
          </a:xfrm>
        </p:spPr>
      </p:pic>
    </p:spTree>
    <p:extLst>
      <p:ext uri="{BB962C8B-B14F-4D97-AF65-F5344CB8AC3E}">
        <p14:creationId xmlns:p14="http://schemas.microsoft.com/office/powerpoint/2010/main" val="16816253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descr="Image result for sensitivity specificity"/>
          <p:cNvPicPr/>
          <p:nvPr/>
        </p:nvPicPr>
        <p:blipFill>
          <a:blip r:embed="rId3">
            <a:extLst>
              <a:ext uri="{28A0092B-C50C-407E-A947-70E740481C1C}">
                <a14:useLocalDpi xmlns:a14="http://schemas.microsoft.com/office/drawing/2010/main" val="0"/>
              </a:ext>
            </a:extLst>
          </a:blip>
          <a:srcRect/>
          <a:stretch>
            <a:fillRect/>
          </a:stretch>
        </p:blipFill>
        <p:spPr bwMode="auto">
          <a:xfrm>
            <a:off x="3158836" y="810492"/>
            <a:ext cx="5778645" cy="4543858"/>
          </a:xfrm>
          <a:prstGeom prst="rect">
            <a:avLst/>
          </a:prstGeom>
          <a:noFill/>
          <a:ln>
            <a:noFill/>
          </a:ln>
        </p:spPr>
      </p:pic>
    </p:spTree>
    <p:extLst>
      <p:ext uri="{BB962C8B-B14F-4D97-AF65-F5344CB8AC3E}">
        <p14:creationId xmlns:p14="http://schemas.microsoft.com/office/powerpoint/2010/main" val="39917451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838200" y="365125"/>
            <a:ext cx="10095021" cy="5675678"/>
          </a:xfrm>
          <a:prstGeom prst="rect">
            <a:avLst/>
          </a:prstGeom>
        </p:spPr>
      </p:pic>
    </p:spTree>
    <p:extLst>
      <p:ext uri="{BB962C8B-B14F-4D97-AF65-F5344CB8AC3E}">
        <p14:creationId xmlns:p14="http://schemas.microsoft.com/office/powerpoint/2010/main" val="17490303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u="sng" dirty="0"/>
          </a:p>
        </p:txBody>
      </p:sp>
      <p:sp>
        <p:nvSpPr>
          <p:cNvPr id="3" name="Content Placeholder 2"/>
          <p:cNvSpPr>
            <a:spLocks noGrp="1"/>
          </p:cNvSpPr>
          <p:nvPr>
            <p:ph idx="1"/>
          </p:nvPr>
        </p:nvSpPr>
        <p:spPr/>
        <p:txBody>
          <a:bodyPr/>
          <a:lstStyle/>
          <a:p>
            <a:pPr lvl="8"/>
            <a:r>
              <a:rPr lang="en-US" u="sng" dirty="0"/>
              <a:t>Which house</a:t>
            </a:r>
            <a:endParaRPr lang="en-US" u="sng"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400800" cy="5574290"/>
          </a:xfrm>
          <a:prstGeom prst="rect">
            <a:avLst/>
          </a:prstGeom>
          <a:noFill/>
          <a:ln>
            <a:noFill/>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2959" y="768927"/>
            <a:ext cx="5060842" cy="4426528"/>
          </a:xfrm>
          <a:prstGeom prst="rect">
            <a:avLst/>
          </a:prstGeom>
        </p:spPr>
      </p:pic>
    </p:spTree>
    <p:extLst>
      <p:ext uri="{BB962C8B-B14F-4D97-AF65-F5344CB8AC3E}">
        <p14:creationId xmlns:p14="http://schemas.microsoft.com/office/powerpoint/2010/main" val="21982557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u="sng"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710054" y="1690688"/>
            <a:ext cx="2988253" cy="3989472"/>
          </a:xfrm>
        </p:spPr>
      </p:pic>
      <p:pic>
        <p:nvPicPr>
          <p:cNvPr id="4" name="Picture 3"/>
          <p:cNvPicPr/>
          <p:nvPr/>
        </p:nvPicPr>
        <p:blipFill>
          <a:blip r:embed="rId4">
            <a:extLst>
              <a:ext uri="{28A0092B-C50C-407E-A947-70E740481C1C}">
                <a14:useLocalDpi xmlns:a14="http://schemas.microsoft.com/office/drawing/2010/main" val="0"/>
              </a:ext>
            </a:extLst>
          </a:blip>
          <a:srcRect/>
          <a:stretch>
            <a:fillRect/>
          </a:stretch>
        </p:blipFill>
        <p:spPr bwMode="auto">
          <a:xfrm>
            <a:off x="360218" y="365125"/>
            <a:ext cx="5943600" cy="4960620"/>
          </a:xfrm>
          <a:prstGeom prst="rect">
            <a:avLst/>
          </a:prstGeom>
          <a:noFill/>
          <a:ln>
            <a:noFill/>
          </a:ln>
        </p:spPr>
      </p:pic>
    </p:spTree>
    <p:extLst>
      <p:ext uri="{BB962C8B-B14F-4D97-AF65-F5344CB8AC3E}">
        <p14:creationId xmlns:p14="http://schemas.microsoft.com/office/powerpoint/2010/main" val="13363025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 have the disease </a:t>
            </a:r>
            <a:endParaRPr lang="en-US" dirty="0"/>
          </a:p>
        </p:txBody>
      </p:sp>
      <p:sp>
        <p:nvSpPr>
          <p:cNvPr id="3" name="Content Placeholder 2"/>
          <p:cNvSpPr>
            <a:spLocks noGrp="1"/>
          </p:cNvSpPr>
          <p:nvPr>
            <p:ph idx="1"/>
          </p:nvPr>
        </p:nvSpPr>
        <p:spPr/>
        <p:txBody>
          <a:bodyPr/>
          <a:lstStyle/>
          <a:p>
            <a:pPr marL="0" indent="0">
              <a:buNone/>
            </a:pPr>
            <a:endParaRPr lang="en-US" u="sng" dirty="0"/>
          </a:p>
          <a:p>
            <a:endParaRPr lang="en-US" u="sng" dirty="0" smtClean="0"/>
          </a:p>
          <a:p>
            <a:endParaRPr lang="en-US" u="sng" dirty="0"/>
          </a:p>
          <a:p>
            <a:endParaRPr lang="en-US" u="sng" dirty="0" smtClean="0"/>
          </a:p>
          <a:p>
            <a:endParaRPr lang="en-US" u="sng" dirty="0"/>
          </a:p>
          <a:p>
            <a:r>
              <a:rPr lang="en-US" dirty="0" smtClean="0"/>
              <a:t>Sensitivity 1%       Specificity 99%</a:t>
            </a:r>
          </a:p>
          <a:p>
            <a:r>
              <a:rPr lang="en-US" dirty="0" smtClean="0"/>
              <a:t>PPV  ??      NPV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4545" y="345859"/>
            <a:ext cx="5119255" cy="5119255"/>
          </a:xfrm>
          <a:prstGeom prst="rect">
            <a:avLst/>
          </a:prstGeom>
        </p:spPr>
      </p:pic>
    </p:spTree>
    <p:extLst>
      <p:ext uri="{BB962C8B-B14F-4D97-AF65-F5344CB8AC3E}">
        <p14:creationId xmlns:p14="http://schemas.microsoft.com/office/powerpoint/2010/main" val="42809409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u="sng" dirty="0"/>
          </a:p>
        </p:txBody>
      </p:sp>
      <p:sp>
        <p:nvSpPr>
          <p:cNvPr id="3" name="Content Placeholder 2"/>
          <p:cNvSpPr>
            <a:spLocks noGrp="1"/>
          </p:cNvSpPr>
          <p:nvPr>
            <p:ph idx="1"/>
          </p:nvPr>
        </p:nvSpPr>
        <p:spPr/>
        <p:txBody>
          <a:bodyPr>
            <a:normAutofit lnSpcReduction="10000"/>
          </a:bodyPr>
          <a:lstStyle/>
          <a:p>
            <a:endParaRPr lang="en-US" dirty="0" smtClean="0"/>
          </a:p>
          <a:p>
            <a:endParaRPr lang="en-US" dirty="0"/>
          </a:p>
          <a:p>
            <a:endParaRPr lang="en-US" dirty="0" smtClean="0"/>
          </a:p>
          <a:p>
            <a:endParaRPr lang="en-US" dirty="0"/>
          </a:p>
          <a:p>
            <a:endParaRPr lang="en-US" dirty="0" smtClean="0"/>
          </a:p>
          <a:p>
            <a:endParaRPr lang="en-US" dirty="0"/>
          </a:p>
          <a:p>
            <a:r>
              <a:rPr lang="en-US" dirty="0" smtClean="0"/>
              <a:t>Sensitivity 1%</a:t>
            </a:r>
            <a:br>
              <a:rPr lang="en-US" dirty="0" smtClean="0"/>
            </a:br>
            <a:r>
              <a:rPr lang="en-US" dirty="0" smtClean="0"/>
              <a:t>Specificity 99.9%</a:t>
            </a:r>
          </a:p>
          <a:p>
            <a:r>
              <a:rPr lang="en-US" dirty="0" smtClean="0"/>
              <a:t>PPV ??   NPV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2395" y="1825625"/>
            <a:ext cx="7770245" cy="4351337"/>
          </a:xfrm>
          <a:prstGeom prst="rect">
            <a:avLst/>
          </a:prstGeom>
        </p:spPr>
      </p:pic>
    </p:spTree>
    <p:extLst>
      <p:ext uri="{BB962C8B-B14F-4D97-AF65-F5344CB8AC3E}">
        <p14:creationId xmlns:p14="http://schemas.microsoft.com/office/powerpoint/2010/main" val="22068445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a:t>
            </a:r>
            <a:endParaRPr lang="en-US" dirty="0"/>
          </a:p>
        </p:txBody>
      </p:sp>
      <p:sp>
        <p:nvSpPr>
          <p:cNvPr id="3" name="Content Placeholder 2"/>
          <p:cNvSpPr>
            <a:spLocks noGrp="1"/>
          </p:cNvSpPr>
          <p:nvPr>
            <p:ph idx="1"/>
          </p:nvPr>
        </p:nvSpPr>
        <p:spPr/>
        <p:txBody>
          <a:bodyPr/>
          <a:lstStyle/>
          <a:p>
            <a:r>
              <a:rPr lang="en-US" dirty="0"/>
              <a:t>Imagine 10,000 women with a palpable lump are studied (</a:t>
            </a:r>
            <a:r>
              <a:rPr lang="en-US" i="1" dirty="0"/>
              <a:t>clinical mammography</a:t>
            </a:r>
            <a:r>
              <a:rPr lang="en-US" dirty="0" smtClean="0"/>
              <a:t>),</a:t>
            </a:r>
            <a:r>
              <a:rPr lang="en-US" dirty="0"/>
              <a:t> </a:t>
            </a:r>
            <a:r>
              <a:rPr lang="en-US" dirty="0" smtClean="0"/>
              <a:t>with </a:t>
            </a:r>
            <a:r>
              <a:rPr lang="en-US" dirty="0"/>
              <a:t>95% sensitivity and 80% specificity. With a disease </a:t>
            </a:r>
            <a:r>
              <a:rPr lang="en-US" dirty="0" smtClean="0"/>
              <a:t>prevalence</a:t>
            </a:r>
            <a:r>
              <a:rPr lang="en-US" dirty="0"/>
              <a:t> </a:t>
            </a:r>
            <a:r>
              <a:rPr lang="en-US" dirty="0" smtClean="0"/>
              <a:t>of </a:t>
            </a:r>
            <a:r>
              <a:rPr lang="en-US" b="1" dirty="0"/>
              <a:t>50%, </a:t>
            </a:r>
            <a:r>
              <a:rPr lang="en-US" dirty="0"/>
              <a:t>we would have 4,750 true positives, 4,000 true negatives, </a:t>
            </a:r>
            <a:r>
              <a:rPr lang="en-US" dirty="0" smtClean="0"/>
              <a:t>1,000</a:t>
            </a:r>
            <a:r>
              <a:rPr lang="en-US" dirty="0"/>
              <a:t> </a:t>
            </a:r>
            <a:r>
              <a:rPr lang="en-US" dirty="0" smtClean="0"/>
              <a:t>false </a:t>
            </a:r>
            <a:r>
              <a:rPr lang="en-US" dirty="0"/>
              <a:t>positives, and 250 false negatives. The PPV would </a:t>
            </a:r>
            <a:r>
              <a:rPr lang="en-US" dirty="0" smtClean="0"/>
              <a:t>be</a:t>
            </a:r>
            <a:r>
              <a:rPr lang="en-US" dirty="0"/>
              <a:t> </a:t>
            </a:r>
            <a:r>
              <a:rPr lang="en-US" dirty="0" smtClean="0"/>
              <a:t>4,750</a:t>
            </a:r>
            <a:r>
              <a:rPr lang="en-US" dirty="0"/>
              <a:t>/(4,750+1,000) = 0.826 = 82.6%; the NPV 4,000/(4,000+250) = </a:t>
            </a:r>
            <a:r>
              <a:rPr lang="en-US" dirty="0" smtClean="0"/>
              <a:t>0.941</a:t>
            </a:r>
            <a:r>
              <a:rPr lang="en-US" dirty="0"/>
              <a:t> </a:t>
            </a:r>
            <a:r>
              <a:rPr lang="en-US" dirty="0" smtClean="0"/>
              <a:t>= </a:t>
            </a:r>
            <a:r>
              <a:rPr lang="en-US" dirty="0"/>
              <a:t>94.1%. </a:t>
            </a:r>
            <a:endParaRPr lang="en-US" dirty="0" smtClean="0"/>
          </a:p>
          <a:p>
            <a:endParaRPr lang="en-US" dirty="0"/>
          </a:p>
          <a:p>
            <a:r>
              <a:rPr lang="en-US" i="1" dirty="0" smtClean="0"/>
              <a:t>What is the number of healthy women among those checked?</a:t>
            </a:r>
          </a:p>
          <a:p>
            <a:endParaRPr lang="en-US" dirty="0"/>
          </a:p>
        </p:txBody>
      </p:sp>
    </p:spTree>
    <p:extLst>
      <p:ext uri="{BB962C8B-B14F-4D97-AF65-F5344CB8AC3E}">
        <p14:creationId xmlns:p14="http://schemas.microsoft.com/office/powerpoint/2010/main" val="17927737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a:t>However, if we were to study 10,000 asymptomatic women (</a:t>
            </a:r>
            <a:r>
              <a:rPr lang="en-US" i="1" dirty="0" smtClean="0"/>
              <a:t>screening</a:t>
            </a:r>
            <a:r>
              <a:rPr lang="en-US" dirty="0"/>
              <a:t> </a:t>
            </a:r>
            <a:r>
              <a:rPr lang="en-US" i="1" dirty="0" smtClean="0"/>
              <a:t>mammography</a:t>
            </a:r>
            <a:r>
              <a:rPr lang="en-US" dirty="0"/>
              <a:t>) with the same levels of sensitivity and specificity (95% </a:t>
            </a:r>
            <a:r>
              <a:rPr lang="en-US" dirty="0" smtClean="0"/>
              <a:t>and</a:t>
            </a:r>
            <a:r>
              <a:rPr lang="en-US" dirty="0"/>
              <a:t> </a:t>
            </a:r>
            <a:r>
              <a:rPr lang="en-US" dirty="0" smtClean="0"/>
              <a:t>80</a:t>
            </a:r>
            <a:r>
              <a:rPr lang="en-US" dirty="0"/>
              <a:t>%, respectively) with a disease prevalence of </a:t>
            </a:r>
            <a:r>
              <a:rPr lang="en-US" b="1" dirty="0"/>
              <a:t>3%, </a:t>
            </a:r>
            <a:r>
              <a:rPr lang="en-US" dirty="0"/>
              <a:t>we would have 285 </a:t>
            </a:r>
            <a:r>
              <a:rPr lang="en-US" dirty="0" smtClean="0"/>
              <a:t>true positives</a:t>
            </a:r>
            <a:r>
              <a:rPr lang="en-US" dirty="0"/>
              <a:t>, 7,760 true negatives, 1,940 false positives, and 15 false </a:t>
            </a:r>
            <a:r>
              <a:rPr lang="en-US" dirty="0" smtClean="0"/>
              <a:t>negatives.</a:t>
            </a:r>
            <a:r>
              <a:rPr lang="en-US" dirty="0"/>
              <a:t> </a:t>
            </a:r>
            <a:r>
              <a:rPr lang="en-US" dirty="0" smtClean="0"/>
              <a:t>The </a:t>
            </a:r>
            <a:r>
              <a:rPr lang="en-US" dirty="0"/>
              <a:t>NPV would go up to 7,760/(7,760+15) = 0.998 = 99.8%, PPV would </a:t>
            </a:r>
            <a:r>
              <a:rPr lang="en-US" dirty="0" smtClean="0"/>
              <a:t>go</a:t>
            </a:r>
            <a:r>
              <a:rPr lang="en-US" dirty="0"/>
              <a:t> </a:t>
            </a:r>
            <a:r>
              <a:rPr lang="en-US" dirty="0" smtClean="0"/>
              <a:t>down </a:t>
            </a:r>
            <a:r>
              <a:rPr lang="en-US" dirty="0"/>
              <a:t>to 285/(285+1,940) = 0.128 = 12.8%. </a:t>
            </a:r>
            <a:endParaRPr lang="en-US" dirty="0" smtClean="0"/>
          </a:p>
          <a:p>
            <a:endParaRPr lang="en-US" dirty="0"/>
          </a:p>
          <a:p>
            <a:r>
              <a:rPr lang="en-US" i="1" dirty="0"/>
              <a:t>What is the number of healthy women among those checked?</a:t>
            </a:r>
          </a:p>
          <a:p>
            <a:endParaRPr lang="en-US" dirty="0"/>
          </a:p>
        </p:txBody>
      </p:sp>
    </p:spTree>
    <p:extLst>
      <p:ext uri="{BB962C8B-B14F-4D97-AF65-F5344CB8AC3E}">
        <p14:creationId xmlns:p14="http://schemas.microsoft.com/office/powerpoint/2010/main" val="27104804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579418" y="540326"/>
            <a:ext cx="9774382" cy="6317673"/>
          </a:xfrm>
          <a:prstGeom prst="rect">
            <a:avLst/>
          </a:prstGeom>
          <a:noFill/>
          <a:ln>
            <a:noFill/>
          </a:ln>
        </p:spPr>
      </p:pic>
    </p:spTree>
    <p:extLst>
      <p:ext uri="{BB962C8B-B14F-4D97-AF65-F5344CB8AC3E}">
        <p14:creationId xmlns:p14="http://schemas.microsoft.com/office/powerpoint/2010/main" val="238935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u="sng" dirty="0"/>
          </a:p>
        </p:txBody>
      </p:sp>
      <p:sp>
        <p:nvSpPr>
          <p:cNvPr id="3" name="Content Placeholder 2"/>
          <p:cNvSpPr>
            <a:spLocks noGrp="1"/>
          </p:cNvSpPr>
          <p:nvPr>
            <p:ph idx="1"/>
          </p:nvPr>
        </p:nvSpPr>
        <p:spPr/>
        <p:txBody>
          <a:bodyPr/>
          <a:lstStyle/>
          <a:p>
            <a:r>
              <a:rPr lang="en-US" dirty="0" smtClean="0"/>
              <a:t>Sensitivity/specificity can’t really see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6040" y="2208131"/>
            <a:ext cx="4527760" cy="3673123"/>
          </a:xfrm>
          <a:prstGeom prst="rect">
            <a:avLst/>
          </a:prstGeom>
        </p:spPr>
      </p:pic>
    </p:spTree>
    <p:extLst>
      <p:ext uri="{BB962C8B-B14F-4D97-AF65-F5344CB8AC3E}">
        <p14:creationId xmlns:p14="http://schemas.microsoft.com/office/powerpoint/2010/main" val="35840752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u="sng"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7509" y="95906"/>
            <a:ext cx="5768308" cy="337465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183" y="3075709"/>
            <a:ext cx="5641822" cy="3516207"/>
          </a:xfrm>
          <a:prstGeom prst="rect">
            <a:avLst/>
          </a:prstGeom>
        </p:spPr>
      </p:pic>
    </p:spTree>
    <p:extLst>
      <p:ext uri="{BB962C8B-B14F-4D97-AF65-F5344CB8AC3E}">
        <p14:creationId xmlns:p14="http://schemas.microsoft.com/office/powerpoint/2010/main" val="15149461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clinical radiology and screening radiology</a:t>
            </a:r>
            <a:br>
              <a:rPr lang="en-US" dirty="0"/>
            </a:br>
            <a:r>
              <a:rPr lang="en-US" dirty="0"/>
              <a:t> </a:t>
            </a:r>
            <a:br>
              <a:rPr lang="en-US" dirty="0"/>
            </a:br>
            <a:endParaRPr lang="en-US" dirty="0"/>
          </a:p>
        </p:txBody>
      </p:sp>
      <p:sp>
        <p:nvSpPr>
          <p:cNvPr id="3" name="Content Placeholder 2"/>
          <p:cNvSpPr>
            <a:spLocks noGrp="1"/>
          </p:cNvSpPr>
          <p:nvPr>
            <p:ph idx="1"/>
          </p:nvPr>
        </p:nvSpPr>
        <p:spPr/>
        <p:txBody>
          <a:bodyPr/>
          <a:lstStyle/>
          <a:p>
            <a:r>
              <a:rPr lang="en-US" u="sng" dirty="0" smtClean="0"/>
              <a:t>Trading off sensitivity and specificity</a:t>
            </a:r>
            <a:endParaRPr lang="en-US" u="sng"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4535" y="2556165"/>
            <a:ext cx="6169174" cy="4236718"/>
          </a:xfrm>
          <a:prstGeom prst="rect">
            <a:avLst/>
          </a:prstGeom>
        </p:spPr>
      </p:pic>
    </p:spTree>
    <p:extLst>
      <p:ext uri="{BB962C8B-B14F-4D97-AF65-F5344CB8AC3E}">
        <p14:creationId xmlns:p14="http://schemas.microsoft.com/office/powerpoint/2010/main" val="32107318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77462" y="365125"/>
            <a:ext cx="10488996" cy="5897181"/>
          </a:xfrm>
          <a:prstGeom prst="rect">
            <a:avLst/>
          </a:prstGeom>
        </p:spPr>
      </p:pic>
    </p:spTree>
    <p:extLst>
      <p:ext uri="{BB962C8B-B14F-4D97-AF65-F5344CB8AC3E}">
        <p14:creationId xmlns:p14="http://schemas.microsoft.com/office/powerpoint/2010/main" val="75739810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Clinical Radiology</a:t>
            </a:r>
            <a:endParaRPr lang="en-US" dirty="0"/>
          </a:p>
        </p:txBody>
      </p:sp>
      <p:sp>
        <p:nvSpPr>
          <p:cNvPr id="3" name="Content Placeholder 2"/>
          <p:cNvSpPr>
            <a:spLocks noGrp="1"/>
          </p:cNvSpPr>
          <p:nvPr>
            <p:ph idx="1"/>
          </p:nvPr>
        </p:nvSpPr>
        <p:spPr>
          <a:xfrm>
            <a:off x="838200" y="1690688"/>
            <a:ext cx="10515600" cy="4351338"/>
          </a:xfrm>
        </p:spPr>
        <p:txBody>
          <a:bodyPr/>
          <a:lstStyle/>
          <a:p>
            <a:endParaRPr lang="en-US" u="sng" dirty="0" smtClean="0"/>
          </a:p>
          <a:p>
            <a:endParaRPr lang="en-US" u="sng" dirty="0"/>
          </a:p>
          <a:p>
            <a:endParaRPr lang="en-US" u="sng" dirty="0" smtClean="0"/>
          </a:p>
          <a:p>
            <a:endParaRPr lang="en-US" u="sng" dirty="0"/>
          </a:p>
          <a:p>
            <a:endParaRPr lang="en-US" u="sng"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454" y="519545"/>
            <a:ext cx="4939145" cy="366799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232" y="2861831"/>
            <a:ext cx="4435186" cy="3715615"/>
          </a:xfrm>
          <a:prstGeom prst="rect">
            <a:avLst/>
          </a:prstGeom>
        </p:spPr>
      </p:pic>
    </p:spTree>
    <p:extLst>
      <p:ext uri="{BB962C8B-B14F-4D97-AF65-F5344CB8AC3E}">
        <p14:creationId xmlns:p14="http://schemas.microsoft.com/office/powerpoint/2010/main" val="186129117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Screening </a:t>
            </a:r>
            <a:endParaRPr lang="en-US" dirty="0"/>
          </a:p>
        </p:txBody>
      </p:sp>
      <p:sp>
        <p:nvSpPr>
          <p:cNvPr id="3" name="Content Placeholder 2"/>
          <p:cNvSpPr>
            <a:spLocks noGrp="1"/>
          </p:cNvSpPr>
          <p:nvPr>
            <p:ph idx="1"/>
          </p:nvPr>
        </p:nvSpPr>
        <p:spPr/>
        <p:txBody>
          <a:bodyPr/>
          <a:lstStyle/>
          <a:p>
            <a:endParaRPr lang="en-US" u="sng"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7587" y="365125"/>
            <a:ext cx="6345508" cy="4177145"/>
          </a:xfrm>
          <a:prstGeom prst="rect">
            <a:avLst/>
          </a:prstGeom>
        </p:spPr>
      </p:pic>
    </p:spTree>
    <p:extLst>
      <p:ext uri="{BB962C8B-B14F-4D97-AF65-F5344CB8AC3E}">
        <p14:creationId xmlns:p14="http://schemas.microsoft.com/office/powerpoint/2010/main" val="22204641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Image result for sensitivity specificity"/>
          <p:cNvPicPr/>
          <p:nvPr/>
        </p:nvPicPr>
        <p:blipFill>
          <a:blip r:embed="rId2">
            <a:extLst>
              <a:ext uri="{28A0092B-C50C-407E-A947-70E740481C1C}">
                <a14:useLocalDpi xmlns:a14="http://schemas.microsoft.com/office/drawing/2010/main" val="0"/>
              </a:ext>
            </a:extLst>
          </a:blip>
          <a:srcRect/>
          <a:stretch>
            <a:fillRect/>
          </a:stretch>
        </p:blipFill>
        <p:spPr bwMode="auto">
          <a:xfrm>
            <a:off x="3158836" y="810492"/>
            <a:ext cx="5778645" cy="4543858"/>
          </a:xfrm>
          <a:prstGeom prst="rect">
            <a:avLst/>
          </a:prstGeom>
          <a:noFill/>
          <a:ln>
            <a:noFill/>
          </a:ln>
        </p:spPr>
      </p:pic>
    </p:spTree>
    <p:extLst>
      <p:ext uri="{BB962C8B-B14F-4D97-AF65-F5344CB8AC3E}">
        <p14:creationId xmlns:p14="http://schemas.microsoft.com/office/powerpoint/2010/main" val="260432009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ROC</a:t>
            </a:r>
            <a:endParaRPr lang="en-US" b="1" dirty="0"/>
          </a:p>
        </p:txBody>
      </p:sp>
      <p:sp>
        <p:nvSpPr>
          <p:cNvPr id="3" name="Content Placeholder 2"/>
          <p:cNvSpPr>
            <a:spLocks noGrp="1"/>
          </p:cNvSpPr>
          <p:nvPr>
            <p:ph idx="1"/>
          </p:nvPr>
        </p:nvSpPr>
        <p:spPr/>
        <p:txBody>
          <a:bodyPr/>
          <a:lstStyle/>
          <a:p>
            <a:endParaRPr lang="en-US" u="sng"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7891" y="1297275"/>
            <a:ext cx="5687291" cy="540803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109" y="1479838"/>
            <a:ext cx="5839691" cy="5042911"/>
          </a:xfrm>
          <a:prstGeom prst="rect">
            <a:avLst/>
          </a:prstGeom>
        </p:spPr>
      </p:pic>
    </p:spTree>
    <p:extLst>
      <p:ext uri="{BB962C8B-B14F-4D97-AF65-F5344CB8AC3E}">
        <p14:creationId xmlns:p14="http://schemas.microsoft.com/office/powerpoint/2010/main" val="232300266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u="sng" dirty="0" smtClean="0"/>
          </a:p>
          <a:p>
            <a:endParaRPr lang="en-US" u="sng" dirty="0"/>
          </a:p>
          <a:p>
            <a:endParaRPr lang="en-US" u="sng" dirty="0"/>
          </a:p>
          <a:p>
            <a:endParaRPr lang="en-US" u="sng"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7249" y="-509937"/>
            <a:ext cx="6686551" cy="374446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8909" y="3234531"/>
            <a:ext cx="3224644" cy="2277051"/>
          </a:xfrm>
          <a:prstGeom prst="rect">
            <a:avLst/>
          </a:prstGeom>
        </p:spPr>
      </p:pic>
    </p:spTree>
    <p:extLst>
      <p:ext uri="{BB962C8B-B14F-4D97-AF65-F5344CB8AC3E}">
        <p14:creationId xmlns:p14="http://schemas.microsoft.com/office/powerpoint/2010/main" val="2211234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u="sng"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5415" y="1059873"/>
            <a:ext cx="7881257" cy="4413504"/>
          </a:xfrm>
          <a:prstGeom prst="rect">
            <a:avLst/>
          </a:prstGeom>
        </p:spPr>
      </p:pic>
    </p:spTree>
    <p:extLst>
      <p:ext uri="{BB962C8B-B14F-4D97-AF65-F5344CB8AC3E}">
        <p14:creationId xmlns:p14="http://schemas.microsoft.com/office/powerpoint/2010/main" val="389789574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u="sng"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0845" y="0"/>
            <a:ext cx="5590309" cy="5590309"/>
          </a:xfrm>
          <a:prstGeom prst="rect">
            <a:avLst/>
          </a:prstGeom>
        </p:spPr>
      </p:pic>
    </p:spTree>
    <p:extLst>
      <p:ext uri="{BB962C8B-B14F-4D97-AF65-F5344CB8AC3E}">
        <p14:creationId xmlns:p14="http://schemas.microsoft.com/office/powerpoint/2010/main" val="155338027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ROC application</a:t>
            </a:r>
            <a:endParaRPr lang="en-US" dirty="0"/>
          </a:p>
        </p:txBody>
      </p:sp>
      <p:sp>
        <p:nvSpPr>
          <p:cNvPr id="3" name="Content Placeholder 2"/>
          <p:cNvSpPr>
            <a:spLocks noGrp="1"/>
          </p:cNvSpPr>
          <p:nvPr>
            <p:ph idx="1"/>
          </p:nvPr>
        </p:nvSpPr>
        <p:spPr/>
        <p:txBody>
          <a:bodyPr>
            <a:normAutofit/>
          </a:bodyPr>
          <a:lstStyle/>
          <a:p>
            <a:endParaRPr lang="en-US" dirty="0"/>
          </a:p>
          <a:p>
            <a:endParaRPr lang="en-US" dirty="0" smtClean="0"/>
          </a:p>
          <a:p>
            <a:endParaRPr lang="en-US" dirty="0"/>
          </a:p>
          <a:p>
            <a:pPr marL="0" indent="0">
              <a:buNone/>
            </a:pPr>
            <a:endParaRPr lang="en-US" dirty="0"/>
          </a:p>
          <a:p>
            <a:endParaRPr lang="en-US" dirty="0" smtClean="0"/>
          </a:p>
          <a:p>
            <a:r>
              <a:rPr lang="en-US" dirty="0"/>
              <a:t> </a:t>
            </a:r>
            <a:r>
              <a:rPr lang="en-US" b="1" dirty="0"/>
              <a:t>0.90-1 = excellent (A), 0.80-0.90 = good (B); 0.70-0.80 = fair (C); 0.60-0.70 = poor (D); 0.50-0.60 = fail (F).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4273" y="0"/>
            <a:ext cx="5163836" cy="3202691"/>
          </a:xfrm>
          <a:prstGeom prst="rect">
            <a:avLst/>
          </a:prstGeom>
        </p:spPr>
      </p:pic>
    </p:spTree>
    <p:extLst>
      <p:ext uri="{BB962C8B-B14F-4D97-AF65-F5344CB8AC3E}">
        <p14:creationId xmlns:p14="http://schemas.microsoft.com/office/powerpoint/2010/main" val="33779083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ROC curve app</a:t>
            </a:r>
            <a:endParaRPr lang="en-US" dirty="0"/>
          </a:p>
        </p:txBody>
      </p:sp>
      <p:sp>
        <p:nvSpPr>
          <p:cNvPr id="3" name="Content Placeholder 2"/>
          <p:cNvSpPr>
            <a:spLocks noGrp="1"/>
          </p:cNvSpPr>
          <p:nvPr>
            <p:ph idx="1"/>
          </p:nvPr>
        </p:nvSpPr>
        <p:spPr/>
        <p:txBody>
          <a:bodyPr/>
          <a:lstStyle/>
          <a:p>
            <a:pPr marL="0" indent="0">
              <a:buNone/>
            </a:pPr>
            <a:r>
              <a:rPr lang="en-US" dirty="0">
                <a:hlinkClick r:id="rId2"/>
              </a:rPr>
              <a:t>https://sachsmc.shinyapps.io/plotROC</a:t>
            </a:r>
            <a:r>
              <a:rPr lang="en-US" dirty="0" smtClean="0">
                <a:hlinkClick r:id="rId2"/>
              </a:rPr>
              <a:t>/</a:t>
            </a:r>
            <a:r>
              <a:rPr lang="en-US" dirty="0" smtClean="0"/>
              <a:t> 	</a:t>
            </a:r>
            <a:endParaRPr lang="en-US" dirty="0"/>
          </a:p>
        </p:txBody>
      </p:sp>
    </p:spTree>
    <p:extLst>
      <p:ext uri="{BB962C8B-B14F-4D97-AF65-F5344CB8AC3E}">
        <p14:creationId xmlns:p14="http://schemas.microsoft.com/office/powerpoint/2010/main" val="2450644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u="sng"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86021" y="644236"/>
            <a:ext cx="6187459" cy="4954898"/>
          </a:xfrm>
        </p:spPr>
      </p:pic>
    </p:spTree>
    <p:extLst>
      <p:ext uri="{BB962C8B-B14F-4D97-AF65-F5344CB8AC3E}">
        <p14:creationId xmlns:p14="http://schemas.microsoft.com/office/powerpoint/2010/main" val="13872880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83792" y="365125"/>
            <a:ext cx="10970008" cy="6167618"/>
          </a:xfrm>
          <a:prstGeom prst="rect">
            <a:avLst/>
          </a:prstGeom>
        </p:spPr>
      </p:pic>
    </p:spTree>
    <p:extLst>
      <p:ext uri="{BB962C8B-B14F-4D97-AF65-F5344CB8AC3E}">
        <p14:creationId xmlns:p14="http://schemas.microsoft.com/office/powerpoint/2010/main" val="245756374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t>Under what circumstance would you really want to minimize the false positives?</a:t>
            </a:r>
          </a:p>
          <a:p>
            <a:endParaRPr lang="en-US" dirty="0"/>
          </a:p>
        </p:txBody>
      </p:sp>
    </p:spTree>
    <p:extLst>
      <p:ext uri="{BB962C8B-B14F-4D97-AF65-F5344CB8AC3E}">
        <p14:creationId xmlns:p14="http://schemas.microsoft.com/office/powerpoint/2010/main" val="7457107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When would you want to minimize the false negatives?</a:t>
            </a:r>
          </a:p>
          <a:p>
            <a:endParaRPr lang="en-US" dirty="0"/>
          </a:p>
        </p:txBody>
      </p:sp>
    </p:spTree>
    <p:extLst>
      <p:ext uri="{BB962C8B-B14F-4D97-AF65-F5344CB8AC3E}">
        <p14:creationId xmlns:p14="http://schemas.microsoft.com/office/powerpoint/2010/main" val="33826575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idx="4294967295"/>
          </p:nvPr>
        </p:nvSpPr>
        <p:spPr/>
        <p:txBody>
          <a:bodyPr/>
          <a:lstStyle/>
          <a:p>
            <a:pPr eaLnBrk="1" hangingPunct="1"/>
            <a:r>
              <a:rPr lang="en-US" altLang="en-US" dirty="0" smtClean="0"/>
              <a:t>Fun </a:t>
            </a:r>
            <a:r>
              <a:rPr lang="en-US" altLang="en-US" dirty="0" smtClean="0"/>
              <a:t>example</a:t>
            </a:r>
            <a:endParaRPr lang="en-US" altLang="en-US" dirty="0" smtClean="0"/>
          </a:p>
        </p:txBody>
      </p:sp>
      <p:sp>
        <p:nvSpPr>
          <p:cNvPr id="130051" name="Rectangle 3"/>
          <p:cNvSpPr>
            <a:spLocks noGrp="1" noChangeArrowheads="1"/>
          </p:cNvSpPr>
          <p:nvPr>
            <p:ph type="body" idx="4294967295"/>
          </p:nvPr>
        </p:nvSpPr>
        <p:spPr>
          <a:xfrm>
            <a:off x="5639" y="2017433"/>
            <a:ext cx="11929072" cy="4115223"/>
          </a:xfrm>
        </p:spPr>
        <p:txBody>
          <a:bodyPr/>
          <a:lstStyle/>
          <a:p>
            <a:pPr lvl="1" eaLnBrk="1" hangingPunct="1"/>
            <a:endParaRPr lang="en-US" altLang="en-US" sz="3197" dirty="0" smtClean="0"/>
          </a:p>
          <a:p>
            <a:pPr lvl="1" eaLnBrk="1" hangingPunct="1"/>
            <a:r>
              <a:rPr lang="en-US" altLang="en-US" sz="3197" dirty="0" smtClean="0"/>
              <a:t>“</a:t>
            </a:r>
            <a:r>
              <a:rPr lang="en-US" altLang="en-US" sz="3197" dirty="0"/>
              <a:t>A patient who tests positive has approximately a 70% chance of developing moderate to severe cellulite.” (PPV)</a:t>
            </a:r>
          </a:p>
          <a:p>
            <a:pPr lvl="1" eaLnBrk="1" hangingPunct="1"/>
            <a:r>
              <a:rPr lang="en-US" altLang="en-US" sz="3197" dirty="0"/>
              <a:t>“A patient who tests negative has approximately a 50% chance of not developing moderate to severe cellulite.” (NPV)</a:t>
            </a:r>
          </a:p>
          <a:p>
            <a:pPr eaLnBrk="1" hangingPunct="1"/>
            <a:endParaRPr lang="en-US" altLang="en-US" sz="3730" dirty="0"/>
          </a:p>
          <a:p>
            <a:pPr eaLnBrk="1" hangingPunct="1"/>
            <a:endParaRPr lang="en-US" altLang="en-US" sz="373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6712" y="0"/>
            <a:ext cx="2066925" cy="2209800"/>
          </a:xfrm>
          <a:prstGeom prst="rect">
            <a:avLst/>
          </a:prstGeom>
        </p:spPr>
      </p:pic>
    </p:spTree>
    <p:extLst>
      <p:ext uri="{BB962C8B-B14F-4D97-AF65-F5344CB8AC3E}">
        <p14:creationId xmlns:p14="http://schemas.microsoft.com/office/powerpoint/2010/main" val="241769082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idx="4294967295"/>
          </p:nvPr>
        </p:nvSpPr>
        <p:spPr>
          <a:xfrm>
            <a:off x="1528230" y="761295"/>
            <a:ext cx="10353613" cy="1144058"/>
          </a:xfrm>
        </p:spPr>
        <p:txBody>
          <a:bodyPr/>
          <a:lstStyle/>
          <a:p>
            <a:pPr eaLnBrk="1" hangingPunct="1"/>
            <a:r>
              <a:rPr lang="en-US" altLang="en-US" smtClean="0"/>
              <a:t>CelluliteDX Data</a:t>
            </a:r>
          </a:p>
        </p:txBody>
      </p:sp>
      <p:grpSp>
        <p:nvGrpSpPr>
          <p:cNvPr id="2" name="Group 1"/>
          <p:cNvGrpSpPr>
            <a:grpSpLocks/>
          </p:cNvGrpSpPr>
          <p:nvPr/>
        </p:nvGrpSpPr>
        <p:grpSpPr bwMode="auto">
          <a:xfrm>
            <a:off x="716181" y="3962964"/>
            <a:ext cx="10455119" cy="2895037"/>
            <a:chOff x="533400" y="4191000"/>
            <a:chExt cx="7848600" cy="2895600"/>
          </a:xfrm>
        </p:grpSpPr>
        <p:grpSp>
          <p:nvGrpSpPr>
            <p:cNvPr id="131077" name="Group 3"/>
            <p:cNvGrpSpPr>
              <a:grpSpLocks/>
            </p:cNvGrpSpPr>
            <p:nvPr/>
          </p:nvGrpSpPr>
          <p:grpSpPr bwMode="auto">
            <a:xfrm>
              <a:off x="533400" y="4191000"/>
              <a:ext cx="7848600" cy="2895600"/>
              <a:chOff x="-240" y="2592"/>
              <a:chExt cx="5808" cy="2016"/>
            </a:xfrm>
          </p:grpSpPr>
          <p:grpSp>
            <p:nvGrpSpPr>
              <p:cNvPr id="131080" name="Group 4"/>
              <p:cNvGrpSpPr>
                <a:grpSpLocks/>
              </p:cNvGrpSpPr>
              <p:nvPr/>
            </p:nvGrpSpPr>
            <p:grpSpPr bwMode="auto">
              <a:xfrm>
                <a:off x="-240" y="2592"/>
                <a:ext cx="5808" cy="2016"/>
                <a:chOff x="-240" y="2592"/>
                <a:chExt cx="5808" cy="2016"/>
              </a:xfrm>
            </p:grpSpPr>
            <p:grpSp>
              <p:nvGrpSpPr>
                <p:cNvPr id="131083" name="Group 5"/>
                <p:cNvGrpSpPr>
                  <a:grpSpLocks/>
                </p:cNvGrpSpPr>
                <p:nvPr/>
              </p:nvGrpSpPr>
              <p:grpSpPr bwMode="auto">
                <a:xfrm>
                  <a:off x="336" y="2880"/>
                  <a:ext cx="5232" cy="1728"/>
                  <a:chOff x="336" y="1920"/>
                  <a:chExt cx="5232" cy="1728"/>
                </a:xfrm>
              </p:grpSpPr>
              <p:grpSp>
                <p:nvGrpSpPr>
                  <p:cNvPr id="131086" name="Group 6"/>
                  <p:cNvGrpSpPr>
                    <a:grpSpLocks/>
                  </p:cNvGrpSpPr>
                  <p:nvPr/>
                </p:nvGrpSpPr>
                <p:grpSpPr bwMode="auto">
                  <a:xfrm>
                    <a:off x="336" y="1920"/>
                    <a:ext cx="5232" cy="1728"/>
                    <a:chOff x="336" y="1152"/>
                    <a:chExt cx="5232" cy="1728"/>
                  </a:xfrm>
                </p:grpSpPr>
                <p:grpSp>
                  <p:nvGrpSpPr>
                    <p:cNvPr id="131091" name="Group 7"/>
                    <p:cNvGrpSpPr>
                      <a:grpSpLocks/>
                    </p:cNvGrpSpPr>
                    <p:nvPr/>
                  </p:nvGrpSpPr>
                  <p:grpSpPr bwMode="auto">
                    <a:xfrm>
                      <a:off x="340" y="1155"/>
                      <a:ext cx="5224" cy="1722"/>
                      <a:chOff x="0" y="710"/>
                      <a:chExt cx="3760" cy="1496"/>
                    </a:xfrm>
                  </p:grpSpPr>
                  <p:grpSp>
                    <p:nvGrpSpPr>
                      <p:cNvPr id="131093" name="Group 8"/>
                      <p:cNvGrpSpPr>
                        <a:grpSpLocks/>
                      </p:cNvGrpSpPr>
                      <p:nvPr/>
                    </p:nvGrpSpPr>
                    <p:grpSpPr bwMode="auto">
                      <a:xfrm>
                        <a:off x="0" y="710"/>
                        <a:ext cx="986" cy="374"/>
                        <a:chOff x="0" y="710"/>
                        <a:chExt cx="986" cy="374"/>
                      </a:xfrm>
                    </p:grpSpPr>
                    <p:sp>
                      <p:nvSpPr>
                        <p:cNvPr id="131139" name="Rectangle 9"/>
                        <p:cNvSpPr>
                          <a:spLocks noChangeArrowheads="1"/>
                        </p:cNvSpPr>
                        <p:nvPr/>
                      </p:nvSpPr>
                      <p:spPr bwMode="auto">
                        <a:xfrm>
                          <a:off x="43" y="710"/>
                          <a:ext cx="900"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2664">
                              <a:latin typeface="Times New Roman" panose="02020603050405020304" pitchFamily="18" charset="0"/>
                              <a:cs typeface="Times New Roman" panose="02020603050405020304" pitchFamily="18" charset="0"/>
                            </a:rPr>
                            <a:t> </a:t>
                          </a:r>
                        </a:p>
                        <a:p>
                          <a:endParaRPr lang="en-US" altLang="en-US" sz="2664">
                            <a:latin typeface="Times New Roman" panose="02020603050405020304" pitchFamily="18" charset="0"/>
                            <a:cs typeface="Arial" panose="020B0604020202020204" pitchFamily="34" charset="0"/>
                          </a:endParaRPr>
                        </a:p>
                      </p:txBody>
                    </p:sp>
                    <p:sp>
                      <p:nvSpPr>
                        <p:cNvPr id="131140" name="Rectangle 10"/>
                        <p:cNvSpPr>
                          <a:spLocks noChangeArrowheads="1"/>
                        </p:cNvSpPr>
                        <p:nvPr/>
                      </p:nvSpPr>
                      <p:spPr bwMode="auto">
                        <a:xfrm>
                          <a:off x="0" y="710"/>
                          <a:ext cx="986"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1094" name="Group 11"/>
                      <p:cNvGrpSpPr>
                        <a:grpSpLocks/>
                      </p:cNvGrpSpPr>
                      <p:nvPr/>
                    </p:nvGrpSpPr>
                    <p:grpSpPr bwMode="auto">
                      <a:xfrm>
                        <a:off x="986" y="710"/>
                        <a:ext cx="1008" cy="374"/>
                        <a:chOff x="986" y="710"/>
                        <a:chExt cx="1008" cy="374"/>
                      </a:xfrm>
                    </p:grpSpPr>
                    <p:sp>
                      <p:nvSpPr>
                        <p:cNvPr id="131137" name="Rectangle 12"/>
                        <p:cNvSpPr>
                          <a:spLocks noChangeArrowheads="1"/>
                        </p:cNvSpPr>
                        <p:nvPr/>
                      </p:nvSpPr>
                      <p:spPr bwMode="auto">
                        <a:xfrm>
                          <a:off x="1029" y="710"/>
                          <a:ext cx="922"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2664">
                              <a:latin typeface="Times New Roman" panose="02020603050405020304" pitchFamily="18" charset="0"/>
                              <a:cs typeface="Times New Roman" panose="02020603050405020304" pitchFamily="18" charset="0"/>
                            </a:rPr>
                            <a:t>  +</a:t>
                          </a:r>
                          <a:endParaRPr lang="en-US" altLang="en-US" sz="2398">
                            <a:latin typeface="Times New Roman" panose="02020603050405020304" pitchFamily="18" charset="0"/>
                            <a:cs typeface="Arial" panose="020B0604020202020204" pitchFamily="34" charset="0"/>
                          </a:endParaRPr>
                        </a:p>
                      </p:txBody>
                    </p:sp>
                    <p:sp>
                      <p:nvSpPr>
                        <p:cNvPr id="131138" name="Rectangle 13"/>
                        <p:cNvSpPr>
                          <a:spLocks noChangeArrowheads="1"/>
                        </p:cNvSpPr>
                        <p:nvPr/>
                      </p:nvSpPr>
                      <p:spPr bwMode="auto">
                        <a:xfrm>
                          <a:off x="986" y="710"/>
                          <a:ext cx="1008"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1095" name="Group 14"/>
                      <p:cNvGrpSpPr>
                        <a:grpSpLocks/>
                      </p:cNvGrpSpPr>
                      <p:nvPr/>
                    </p:nvGrpSpPr>
                    <p:grpSpPr bwMode="auto">
                      <a:xfrm>
                        <a:off x="1994" y="710"/>
                        <a:ext cx="883" cy="374"/>
                        <a:chOff x="1994" y="710"/>
                        <a:chExt cx="883" cy="374"/>
                      </a:xfrm>
                    </p:grpSpPr>
                    <p:sp>
                      <p:nvSpPr>
                        <p:cNvPr id="131135" name="Rectangle 15"/>
                        <p:cNvSpPr>
                          <a:spLocks noChangeArrowheads="1"/>
                        </p:cNvSpPr>
                        <p:nvPr/>
                      </p:nvSpPr>
                      <p:spPr bwMode="auto">
                        <a:xfrm>
                          <a:off x="2037" y="710"/>
                          <a:ext cx="797"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2664">
                              <a:latin typeface="Times New Roman" panose="02020603050405020304" pitchFamily="18" charset="0"/>
                              <a:cs typeface="Times New Roman" panose="02020603050405020304" pitchFamily="18" charset="0"/>
                            </a:rPr>
                            <a:t> -</a:t>
                          </a:r>
                          <a:endParaRPr lang="en-US" altLang="en-US" sz="2664">
                            <a:latin typeface="Times New Roman" panose="02020603050405020304" pitchFamily="18" charset="0"/>
                            <a:cs typeface="Arial" panose="020B0604020202020204" pitchFamily="34" charset="0"/>
                          </a:endParaRPr>
                        </a:p>
                      </p:txBody>
                    </p:sp>
                    <p:sp>
                      <p:nvSpPr>
                        <p:cNvPr id="131136" name="Rectangle 16"/>
                        <p:cNvSpPr>
                          <a:spLocks noChangeArrowheads="1"/>
                        </p:cNvSpPr>
                        <p:nvPr/>
                      </p:nvSpPr>
                      <p:spPr bwMode="auto">
                        <a:xfrm>
                          <a:off x="1994" y="710"/>
                          <a:ext cx="883"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1096" name="Group 17"/>
                      <p:cNvGrpSpPr>
                        <a:grpSpLocks/>
                      </p:cNvGrpSpPr>
                      <p:nvPr/>
                    </p:nvGrpSpPr>
                    <p:grpSpPr bwMode="auto">
                      <a:xfrm>
                        <a:off x="2877" y="710"/>
                        <a:ext cx="883" cy="374"/>
                        <a:chOff x="2877" y="710"/>
                        <a:chExt cx="883" cy="374"/>
                      </a:xfrm>
                    </p:grpSpPr>
                    <p:sp>
                      <p:nvSpPr>
                        <p:cNvPr id="131133" name="Rectangle 18"/>
                        <p:cNvSpPr>
                          <a:spLocks noChangeArrowheads="1"/>
                        </p:cNvSpPr>
                        <p:nvPr/>
                      </p:nvSpPr>
                      <p:spPr bwMode="auto">
                        <a:xfrm>
                          <a:off x="2920" y="710"/>
                          <a:ext cx="797"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2664">
                              <a:latin typeface="Times New Roman" panose="02020603050405020304" pitchFamily="18" charset="0"/>
                              <a:cs typeface="Times New Roman" panose="02020603050405020304" pitchFamily="18" charset="0"/>
                            </a:rPr>
                            <a:t> </a:t>
                          </a:r>
                        </a:p>
                        <a:p>
                          <a:endParaRPr lang="en-US" altLang="en-US" sz="2664">
                            <a:latin typeface="Times New Roman" panose="02020603050405020304" pitchFamily="18" charset="0"/>
                            <a:cs typeface="Arial" panose="020B0604020202020204" pitchFamily="34" charset="0"/>
                          </a:endParaRPr>
                        </a:p>
                      </p:txBody>
                    </p:sp>
                    <p:sp>
                      <p:nvSpPr>
                        <p:cNvPr id="131134" name="Rectangle 19"/>
                        <p:cNvSpPr>
                          <a:spLocks noChangeArrowheads="1"/>
                        </p:cNvSpPr>
                        <p:nvPr/>
                      </p:nvSpPr>
                      <p:spPr bwMode="auto">
                        <a:xfrm>
                          <a:off x="2877" y="710"/>
                          <a:ext cx="883"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1097" name="Group 20"/>
                      <p:cNvGrpSpPr>
                        <a:grpSpLocks/>
                      </p:cNvGrpSpPr>
                      <p:nvPr/>
                    </p:nvGrpSpPr>
                    <p:grpSpPr bwMode="auto">
                      <a:xfrm>
                        <a:off x="0" y="1084"/>
                        <a:ext cx="986" cy="374"/>
                        <a:chOff x="0" y="1084"/>
                        <a:chExt cx="986" cy="374"/>
                      </a:xfrm>
                    </p:grpSpPr>
                    <p:sp>
                      <p:nvSpPr>
                        <p:cNvPr id="131131" name="Rectangle 21"/>
                        <p:cNvSpPr>
                          <a:spLocks noChangeArrowheads="1"/>
                        </p:cNvSpPr>
                        <p:nvPr/>
                      </p:nvSpPr>
                      <p:spPr bwMode="auto">
                        <a:xfrm>
                          <a:off x="43" y="1084"/>
                          <a:ext cx="900"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2664">
                              <a:latin typeface="Times New Roman" panose="02020603050405020304" pitchFamily="18" charset="0"/>
                              <a:cs typeface="Times New Roman" panose="02020603050405020304" pitchFamily="18" charset="0"/>
                            </a:rPr>
                            <a:t>DD/DI</a:t>
                          </a:r>
                        </a:p>
                        <a:p>
                          <a:endParaRPr lang="en-US" altLang="en-US" sz="2664">
                            <a:latin typeface="Times New Roman" panose="02020603050405020304" pitchFamily="18" charset="0"/>
                            <a:cs typeface="Arial" panose="020B0604020202020204" pitchFamily="34" charset="0"/>
                          </a:endParaRPr>
                        </a:p>
                      </p:txBody>
                    </p:sp>
                    <p:sp>
                      <p:nvSpPr>
                        <p:cNvPr id="131132" name="Rectangle 22"/>
                        <p:cNvSpPr>
                          <a:spLocks noChangeArrowheads="1"/>
                        </p:cNvSpPr>
                        <p:nvPr/>
                      </p:nvSpPr>
                      <p:spPr bwMode="auto">
                        <a:xfrm>
                          <a:off x="0" y="1084"/>
                          <a:ext cx="986"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1098" name="Group 23"/>
                      <p:cNvGrpSpPr>
                        <a:grpSpLocks/>
                      </p:cNvGrpSpPr>
                      <p:nvPr/>
                    </p:nvGrpSpPr>
                    <p:grpSpPr bwMode="auto">
                      <a:xfrm>
                        <a:off x="986" y="1084"/>
                        <a:ext cx="1008" cy="374"/>
                        <a:chOff x="986" y="1084"/>
                        <a:chExt cx="1008" cy="374"/>
                      </a:xfrm>
                    </p:grpSpPr>
                    <p:sp>
                      <p:nvSpPr>
                        <p:cNvPr id="131129" name="Rectangle 24"/>
                        <p:cNvSpPr>
                          <a:spLocks noChangeArrowheads="1"/>
                        </p:cNvSpPr>
                        <p:nvPr/>
                      </p:nvSpPr>
                      <p:spPr bwMode="auto">
                        <a:xfrm>
                          <a:off x="1029" y="1084"/>
                          <a:ext cx="922"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3197">
                              <a:latin typeface="Times New Roman" panose="02020603050405020304" pitchFamily="18" charset="0"/>
                              <a:cs typeface="Times New Roman" panose="02020603050405020304" pitchFamily="18" charset="0"/>
                            </a:rPr>
                            <a:t>168</a:t>
                          </a:r>
                        </a:p>
                        <a:p>
                          <a:endParaRPr lang="en-US" altLang="en-US" sz="3197">
                            <a:latin typeface="Times New Roman" panose="02020603050405020304" pitchFamily="18" charset="0"/>
                            <a:cs typeface="Arial" panose="020B0604020202020204" pitchFamily="34" charset="0"/>
                          </a:endParaRPr>
                        </a:p>
                      </p:txBody>
                    </p:sp>
                    <p:sp>
                      <p:nvSpPr>
                        <p:cNvPr id="131130" name="Rectangle 25"/>
                        <p:cNvSpPr>
                          <a:spLocks noChangeArrowheads="1"/>
                        </p:cNvSpPr>
                        <p:nvPr/>
                      </p:nvSpPr>
                      <p:spPr bwMode="auto">
                        <a:xfrm>
                          <a:off x="986" y="1084"/>
                          <a:ext cx="1008"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1099" name="Group 26"/>
                      <p:cNvGrpSpPr>
                        <a:grpSpLocks/>
                      </p:cNvGrpSpPr>
                      <p:nvPr/>
                    </p:nvGrpSpPr>
                    <p:grpSpPr bwMode="auto">
                      <a:xfrm>
                        <a:off x="1994" y="1084"/>
                        <a:ext cx="883" cy="374"/>
                        <a:chOff x="1994" y="1084"/>
                        <a:chExt cx="883" cy="374"/>
                      </a:xfrm>
                    </p:grpSpPr>
                    <p:sp>
                      <p:nvSpPr>
                        <p:cNvPr id="131127" name="Rectangle 27"/>
                        <p:cNvSpPr>
                          <a:spLocks noChangeArrowheads="1"/>
                        </p:cNvSpPr>
                        <p:nvPr/>
                      </p:nvSpPr>
                      <p:spPr bwMode="auto">
                        <a:xfrm>
                          <a:off x="2037" y="1084"/>
                          <a:ext cx="797"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3197">
                              <a:latin typeface="Times New Roman" panose="02020603050405020304" pitchFamily="18" charset="0"/>
                              <a:cs typeface="Times New Roman" panose="02020603050405020304" pitchFamily="18" charset="0"/>
                            </a:rPr>
                            <a:t>148</a:t>
                          </a:r>
                        </a:p>
                        <a:p>
                          <a:endParaRPr lang="en-US" altLang="en-US" sz="3197">
                            <a:latin typeface="Times New Roman" panose="02020603050405020304" pitchFamily="18" charset="0"/>
                            <a:cs typeface="Arial" panose="020B0604020202020204" pitchFamily="34" charset="0"/>
                          </a:endParaRPr>
                        </a:p>
                      </p:txBody>
                    </p:sp>
                    <p:sp>
                      <p:nvSpPr>
                        <p:cNvPr id="131128" name="Rectangle 28"/>
                        <p:cNvSpPr>
                          <a:spLocks noChangeArrowheads="1"/>
                        </p:cNvSpPr>
                        <p:nvPr/>
                      </p:nvSpPr>
                      <p:spPr bwMode="auto">
                        <a:xfrm>
                          <a:off x="1994" y="1084"/>
                          <a:ext cx="883"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1100" name="Group 29"/>
                      <p:cNvGrpSpPr>
                        <a:grpSpLocks/>
                      </p:cNvGrpSpPr>
                      <p:nvPr/>
                    </p:nvGrpSpPr>
                    <p:grpSpPr bwMode="auto">
                      <a:xfrm>
                        <a:off x="2877" y="1084"/>
                        <a:ext cx="883" cy="374"/>
                        <a:chOff x="2877" y="1084"/>
                        <a:chExt cx="883" cy="374"/>
                      </a:xfrm>
                    </p:grpSpPr>
                    <p:sp>
                      <p:nvSpPr>
                        <p:cNvPr id="131125" name="Rectangle 30"/>
                        <p:cNvSpPr>
                          <a:spLocks noChangeArrowheads="1"/>
                        </p:cNvSpPr>
                        <p:nvPr/>
                      </p:nvSpPr>
                      <p:spPr bwMode="auto">
                        <a:xfrm>
                          <a:off x="2920" y="1084"/>
                          <a:ext cx="797"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endParaRPr lang="en-US" altLang="en-US" sz="2664">
                            <a:latin typeface="Times New Roman" panose="02020603050405020304" pitchFamily="18" charset="0"/>
                            <a:cs typeface="Arial" panose="020B0604020202020204" pitchFamily="34" charset="0"/>
                          </a:endParaRPr>
                        </a:p>
                      </p:txBody>
                    </p:sp>
                    <p:sp>
                      <p:nvSpPr>
                        <p:cNvPr id="131126" name="Rectangle 31"/>
                        <p:cNvSpPr>
                          <a:spLocks noChangeArrowheads="1"/>
                        </p:cNvSpPr>
                        <p:nvPr/>
                      </p:nvSpPr>
                      <p:spPr bwMode="auto">
                        <a:xfrm>
                          <a:off x="2877" y="1084"/>
                          <a:ext cx="883"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1101" name="Group 32"/>
                      <p:cNvGrpSpPr>
                        <a:grpSpLocks/>
                      </p:cNvGrpSpPr>
                      <p:nvPr/>
                    </p:nvGrpSpPr>
                    <p:grpSpPr bwMode="auto">
                      <a:xfrm>
                        <a:off x="0" y="1458"/>
                        <a:ext cx="986" cy="374"/>
                        <a:chOff x="0" y="1458"/>
                        <a:chExt cx="986" cy="374"/>
                      </a:xfrm>
                    </p:grpSpPr>
                    <p:sp>
                      <p:nvSpPr>
                        <p:cNvPr id="131123" name="Rectangle 33"/>
                        <p:cNvSpPr>
                          <a:spLocks noChangeArrowheads="1"/>
                        </p:cNvSpPr>
                        <p:nvPr/>
                      </p:nvSpPr>
                      <p:spPr bwMode="auto">
                        <a:xfrm>
                          <a:off x="43" y="1458"/>
                          <a:ext cx="900"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2664">
                              <a:latin typeface="Times New Roman" panose="02020603050405020304" pitchFamily="18" charset="0"/>
                              <a:cs typeface="Times New Roman" panose="02020603050405020304" pitchFamily="18" charset="0"/>
                            </a:rPr>
                            <a:t>II</a:t>
                          </a:r>
                        </a:p>
                        <a:p>
                          <a:endParaRPr lang="en-US" altLang="en-US" sz="2664">
                            <a:latin typeface="Times New Roman" panose="02020603050405020304" pitchFamily="18" charset="0"/>
                            <a:cs typeface="Arial" panose="020B0604020202020204" pitchFamily="34" charset="0"/>
                          </a:endParaRPr>
                        </a:p>
                      </p:txBody>
                    </p:sp>
                    <p:sp>
                      <p:nvSpPr>
                        <p:cNvPr id="131124" name="Rectangle 34"/>
                        <p:cNvSpPr>
                          <a:spLocks noChangeArrowheads="1"/>
                        </p:cNvSpPr>
                        <p:nvPr/>
                      </p:nvSpPr>
                      <p:spPr bwMode="auto">
                        <a:xfrm>
                          <a:off x="0" y="1458"/>
                          <a:ext cx="986"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1102" name="Group 35"/>
                      <p:cNvGrpSpPr>
                        <a:grpSpLocks/>
                      </p:cNvGrpSpPr>
                      <p:nvPr/>
                    </p:nvGrpSpPr>
                    <p:grpSpPr bwMode="auto">
                      <a:xfrm>
                        <a:off x="986" y="1458"/>
                        <a:ext cx="1008" cy="374"/>
                        <a:chOff x="986" y="1458"/>
                        <a:chExt cx="1008" cy="374"/>
                      </a:xfrm>
                    </p:grpSpPr>
                    <p:sp>
                      <p:nvSpPr>
                        <p:cNvPr id="131121" name="Rectangle 36"/>
                        <p:cNvSpPr>
                          <a:spLocks noChangeArrowheads="1"/>
                        </p:cNvSpPr>
                        <p:nvPr/>
                      </p:nvSpPr>
                      <p:spPr bwMode="auto">
                        <a:xfrm>
                          <a:off x="1029" y="1458"/>
                          <a:ext cx="922"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3197">
                              <a:latin typeface="Times New Roman" panose="02020603050405020304" pitchFamily="18" charset="0"/>
                              <a:cs typeface="Times New Roman" panose="02020603050405020304" pitchFamily="18" charset="0"/>
                            </a:rPr>
                            <a:t>32</a:t>
                          </a:r>
                        </a:p>
                        <a:p>
                          <a:endParaRPr lang="en-US" altLang="en-US" sz="3197">
                            <a:latin typeface="Times New Roman" panose="02020603050405020304" pitchFamily="18" charset="0"/>
                            <a:cs typeface="Arial" panose="020B0604020202020204" pitchFamily="34" charset="0"/>
                          </a:endParaRPr>
                        </a:p>
                      </p:txBody>
                    </p:sp>
                    <p:sp>
                      <p:nvSpPr>
                        <p:cNvPr id="131122" name="Rectangle 37"/>
                        <p:cNvSpPr>
                          <a:spLocks noChangeArrowheads="1"/>
                        </p:cNvSpPr>
                        <p:nvPr/>
                      </p:nvSpPr>
                      <p:spPr bwMode="auto">
                        <a:xfrm>
                          <a:off x="986" y="1458"/>
                          <a:ext cx="1008"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1103" name="Group 38"/>
                      <p:cNvGrpSpPr>
                        <a:grpSpLocks/>
                      </p:cNvGrpSpPr>
                      <p:nvPr/>
                    </p:nvGrpSpPr>
                    <p:grpSpPr bwMode="auto">
                      <a:xfrm>
                        <a:off x="1994" y="1458"/>
                        <a:ext cx="883" cy="374"/>
                        <a:chOff x="1994" y="1458"/>
                        <a:chExt cx="883" cy="374"/>
                      </a:xfrm>
                    </p:grpSpPr>
                    <p:sp>
                      <p:nvSpPr>
                        <p:cNvPr id="131119" name="Rectangle 39"/>
                        <p:cNvSpPr>
                          <a:spLocks noChangeArrowheads="1"/>
                        </p:cNvSpPr>
                        <p:nvPr/>
                      </p:nvSpPr>
                      <p:spPr bwMode="auto">
                        <a:xfrm>
                          <a:off x="2037" y="1458"/>
                          <a:ext cx="797"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3197">
                              <a:latin typeface="Times New Roman" panose="02020603050405020304" pitchFamily="18" charset="0"/>
                              <a:cs typeface="Times New Roman" panose="02020603050405020304" pitchFamily="18" charset="0"/>
                            </a:rPr>
                            <a:t>52</a:t>
                          </a:r>
                        </a:p>
                        <a:p>
                          <a:endParaRPr lang="en-US" altLang="en-US" sz="3197">
                            <a:latin typeface="Times New Roman" panose="02020603050405020304" pitchFamily="18" charset="0"/>
                            <a:cs typeface="Arial" panose="020B0604020202020204" pitchFamily="34" charset="0"/>
                          </a:endParaRPr>
                        </a:p>
                      </p:txBody>
                    </p:sp>
                    <p:sp>
                      <p:nvSpPr>
                        <p:cNvPr id="131120" name="Rectangle 40"/>
                        <p:cNvSpPr>
                          <a:spLocks noChangeArrowheads="1"/>
                        </p:cNvSpPr>
                        <p:nvPr/>
                      </p:nvSpPr>
                      <p:spPr bwMode="auto">
                        <a:xfrm>
                          <a:off x="1994" y="1458"/>
                          <a:ext cx="883"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1104" name="Group 41"/>
                      <p:cNvGrpSpPr>
                        <a:grpSpLocks/>
                      </p:cNvGrpSpPr>
                      <p:nvPr/>
                    </p:nvGrpSpPr>
                    <p:grpSpPr bwMode="auto">
                      <a:xfrm>
                        <a:off x="2877" y="1458"/>
                        <a:ext cx="883" cy="374"/>
                        <a:chOff x="2877" y="1458"/>
                        <a:chExt cx="883" cy="374"/>
                      </a:xfrm>
                    </p:grpSpPr>
                    <p:sp>
                      <p:nvSpPr>
                        <p:cNvPr id="131117" name="Rectangle 42"/>
                        <p:cNvSpPr>
                          <a:spLocks noChangeArrowheads="1"/>
                        </p:cNvSpPr>
                        <p:nvPr/>
                      </p:nvSpPr>
                      <p:spPr bwMode="auto">
                        <a:xfrm>
                          <a:off x="2920" y="1458"/>
                          <a:ext cx="797"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2664">
                            <a:latin typeface="Times New Roman" panose="02020603050405020304" pitchFamily="18" charset="0"/>
                            <a:cs typeface="Arial" panose="020B0604020202020204" pitchFamily="34" charset="0"/>
                          </a:endParaRPr>
                        </a:p>
                      </p:txBody>
                    </p:sp>
                    <p:sp>
                      <p:nvSpPr>
                        <p:cNvPr id="131118" name="Rectangle 43"/>
                        <p:cNvSpPr>
                          <a:spLocks noChangeArrowheads="1"/>
                        </p:cNvSpPr>
                        <p:nvPr/>
                      </p:nvSpPr>
                      <p:spPr bwMode="auto">
                        <a:xfrm>
                          <a:off x="2877" y="1458"/>
                          <a:ext cx="883"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1105" name="Group 44"/>
                      <p:cNvGrpSpPr>
                        <a:grpSpLocks/>
                      </p:cNvGrpSpPr>
                      <p:nvPr/>
                    </p:nvGrpSpPr>
                    <p:grpSpPr bwMode="auto">
                      <a:xfrm>
                        <a:off x="0" y="1832"/>
                        <a:ext cx="986" cy="374"/>
                        <a:chOff x="0" y="1832"/>
                        <a:chExt cx="986" cy="374"/>
                      </a:xfrm>
                    </p:grpSpPr>
                    <p:sp>
                      <p:nvSpPr>
                        <p:cNvPr id="131115" name="Rectangle 45"/>
                        <p:cNvSpPr>
                          <a:spLocks noChangeArrowheads="1"/>
                        </p:cNvSpPr>
                        <p:nvPr/>
                      </p:nvSpPr>
                      <p:spPr bwMode="auto">
                        <a:xfrm>
                          <a:off x="43" y="1832"/>
                          <a:ext cx="900"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2664">
                              <a:latin typeface="Times New Roman" panose="02020603050405020304" pitchFamily="18" charset="0"/>
                              <a:cs typeface="Times New Roman" panose="02020603050405020304" pitchFamily="18" charset="0"/>
                            </a:rPr>
                            <a:t> </a:t>
                          </a:r>
                        </a:p>
                        <a:p>
                          <a:endParaRPr lang="en-US" altLang="en-US" sz="2664">
                            <a:latin typeface="Times New Roman" panose="02020603050405020304" pitchFamily="18" charset="0"/>
                            <a:cs typeface="Arial" panose="020B0604020202020204" pitchFamily="34" charset="0"/>
                          </a:endParaRPr>
                        </a:p>
                      </p:txBody>
                    </p:sp>
                    <p:sp>
                      <p:nvSpPr>
                        <p:cNvPr id="131116" name="Rectangle 46"/>
                        <p:cNvSpPr>
                          <a:spLocks noChangeArrowheads="1"/>
                        </p:cNvSpPr>
                        <p:nvPr/>
                      </p:nvSpPr>
                      <p:spPr bwMode="auto">
                        <a:xfrm>
                          <a:off x="0" y="1832"/>
                          <a:ext cx="986"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1106" name="Group 47"/>
                      <p:cNvGrpSpPr>
                        <a:grpSpLocks/>
                      </p:cNvGrpSpPr>
                      <p:nvPr/>
                    </p:nvGrpSpPr>
                    <p:grpSpPr bwMode="auto">
                      <a:xfrm>
                        <a:off x="986" y="1832"/>
                        <a:ext cx="1008" cy="374"/>
                        <a:chOff x="986" y="1832"/>
                        <a:chExt cx="1008" cy="374"/>
                      </a:xfrm>
                    </p:grpSpPr>
                    <p:sp>
                      <p:nvSpPr>
                        <p:cNvPr id="131113" name="Rectangle 48"/>
                        <p:cNvSpPr>
                          <a:spLocks noChangeArrowheads="1"/>
                        </p:cNvSpPr>
                        <p:nvPr/>
                      </p:nvSpPr>
                      <p:spPr bwMode="auto">
                        <a:xfrm>
                          <a:off x="1029" y="1832"/>
                          <a:ext cx="922"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r>
                            <a:rPr lang="en-US" altLang="en-US" sz="3197">
                              <a:latin typeface="Times New Roman" panose="02020603050405020304" pitchFamily="18" charset="0"/>
                              <a:cs typeface="Arial" panose="020B0604020202020204" pitchFamily="34" charset="0"/>
                            </a:rPr>
                            <a:t>200</a:t>
                          </a:r>
                        </a:p>
                      </p:txBody>
                    </p:sp>
                    <p:sp>
                      <p:nvSpPr>
                        <p:cNvPr id="131114" name="Rectangle 49"/>
                        <p:cNvSpPr>
                          <a:spLocks noChangeArrowheads="1"/>
                        </p:cNvSpPr>
                        <p:nvPr/>
                      </p:nvSpPr>
                      <p:spPr bwMode="auto">
                        <a:xfrm>
                          <a:off x="986" y="1832"/>
                          <a:ext cx="1008"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1107" name="Group 50"/>
                      <p:cNvGrpSpPr>
                        <a:grpSpLocks/>
                      </p:cNvGrpSpPr>
                      <p:nvPr/>
                    </p:nvGrpSpPr>
                    <p:grpSpPr bwMode="auto">
                      <a:xfrm>
                        <a:off x="1994" y="1832"/>
                        <a:ext cx="883" cy="374"/>
                        <a:chOff x="1994" y="1832"/>
                        <a:chExt cx="883" cy="374"/>
                      </a:xfrm>
                    </p:grpSpPr>
                    <p:sp>
                      <p:nvSpPr>
                        <p:cNvPr id="131111" name="Rectangle 51"/>
                        <p:cNvSpPr>
                          <a:spLocks noChangeArrowheads="1"/>
                        </p:cNvSpPr>
                        <p:nvPr/>
                      </p:nvSpPr>
                      <p:spPr bwMode="auto">
                        <a:xfrm>
                          <a:off x="2037" y="1832"/>
                          <a:ext cx="797"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r>
                            <a:rPr lang="en-US" altLang="en-US" sz="3197">
                              <a:latin typeface="Times New Roman" panose="02020603050405020304" pitchFamily="18" charset="0"/>
                              <a:cs typeface="Arial" panose="020B0604020202020204" pitchFamily="34" charset="0"/>
                            </a:rPr>
                            <a:t>200</a:t>
                          </a:r>
                        </a:p>
                      </p:txBody>
                    </p:sp>
                    <p:sp>
                      <p:nvSpPr>
                        <p:cNvPr id="131112" name="Rectangle 52"/>
                        <p:cNvSpPr>
                          <a:spLocks noChangeArrowheads="1"/>
                        </p:cNvSpPr>
                        <p:nvPr/>
                      </p:nvSpPr>
                      <p:spPr bwMode="auto">
                        <a:xfrm>
                          <a:off x="1994" y="1832"/>
                          <a:ext cx="883"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1108" name="Group 53"/>
                      <p:cNvGrpSpPr>
                        <a:grpSpLocks/>
                      </p:cNvGrpSpPr>
                      <p:nvPr/>
                    </p:nvGrpSpPr>
                    <p:grpSpPr bwMode="auto">
                      <a:xfrm>
                        <a:off x="2877" y="1832"/>
                        <a:ext cx="883" cy="374"/>
                        <a:chOff x="2877" y="1832"/>
                        <a:chExt cx="883" cy="374"/>
                      </a:xfrm>
                    </p:grpSpPr>
                    <p:sp>
                      <p:nvSpPr>
                        <p:cNvPr id="131109" name="Rectangle 54"/>
                        <p:cNvSpPr>
                          <a:spLocks noChangeArrowheads="1"/>
                        </p:cNvSpPr>
                        <p:nvPr/>
                      </p:nvSpPr>
                      <p:spPr bwMode="auto">
                        <a:xfrm>
                          <a:off x="2920" y="1832"/>
                          <a:ext cx="797"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endParaRPr lang="en-US" altLang="en-US" sz="2664">
                            <a:latin typeface="Times New Roman" panose="02020603050405020304" pitchFamily="18" charset="0"/>
                            <a:cs typeface="Arial" panose="020B0604020202020204" pitchFamily="34" charset="0"/>
                          </a:endParaRPr>
                        </a:p>
                      </p:txBody>
                    </p:sp>
                    <p:sp>
                      <p:nvSpPr>
                        <p:cNvPr id="131110" name="Rectangle 55"/>
                        <p:cNvSpPr>
                          <a:spLocks noChangeArrowheads="1"/>
                        </p:cNvSpPr>
                        <p:nvPr/>
                      </p:nvSpPr>
                      <p:spPr bwMode="auto">
                        <a:xfrm>
                          <a:off x="2877" y="1832"/>
                          <a:ext cx="883"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sp>
                  <p:nvSpPr>
                    <p:cNvPr id="131092" name="Rectangle 56"/>
                    <p:cNvSpPr>
                      <a:spLocks noChangeArrowheads="1"/>
                    </p:cNvSpPr>
                    <p:nvPr/>
                  </p:nvSpPr>
                  <p:spPr bwMode="auto">
                    <a:xfrm>
                      <a:off x="336" y="1152"/>
                      <a:ext cx="5232" cy="1728"/>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1112">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1087" name="Group 57"/>
                  <p:cNvGrpSpPr>
                    <a:grpSpLocks/>
                  </p:cNvGrpSpPr>
                  <p:nvPr/>
                </p:nvGrpSpPr>
                <p:grpSpPr bwMode="auto">
                  <a:xfrm>
                    <a:off x="1728" y="2352"/>
                    <a:ext cx="2640" cy="864"/>
                    <a:chOff x="1728" y="1584"/>
                    <a:chExt cx="2640" cy="864"/>
                  </a:xfrm>
                </p:grpSpPr>
                <p:sp>
                  <p:nvSpPr>
                    <p:cNvPr id="131088" name="Rectangle 58"/>
                    <p:cNvSpPr>
                      <a:spLocks noChangeArrowheads="1"/>
                    </p:cNvSpPr>
                    <p:nvPr/>
                  </p:nvSpPr>
                  <p:spPr bwMode="auto">
                    <a:xfrm>
                      <a:off x="1728" y="1584"/>
                      <a:ext cx="2640" cy="864"/>
                    </a:xfrm>
                    <a:prstGeom prst="rect">
                      <a:avLst/>
                    </a:prstGeom>
                    <a:noFill/>
                    <a:ln w="15875">
                      <a:solidFill>
                        <a:schemeClr val="tx1"/>
                      </a:solidFill>
                      <a:miter lim="800000"/>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sp>
                  <p:nvSpPr>
                    <p:cNvPr id="131089" name="Line 59"/>
                    <p:cNvSpPr>
                      <a:spLocks noChangeShapeType="1"/>
                    </p:cNvSpPr>
                    <p:nvPr/>
                  </p:nvSpPr>
                  <p:spPr bwMode="auto">
                    <a:xfrm>
                      <a:off x="1728" y="1993"/>
                      <a:ext cx="2640" cy="0"/>
                    </a:xfrm>
                    <a:prstGeom prst="line">
                      <a:avLst/>
                    </a:prstGeom>
                    <a:noFill/>
                    <a:ln w="158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p>
                      <a:endParaRPr lang="en-US" sz="2398"/>
                    </a:p>
                  </p:txBody>
                </p:sp>
                <p:sp>
                  <p:nvSpPr>
                    <p:cNvPr id="131090" name="Line 60"/>
                    <p:cNvSpPr>
                      <a:spLocks noChangeShapeType="1"/>
                    </p:cNvSpPr>
                    <p:nvPr/>
                  </p:nvSpPr>
                  <p:spPr bwMode="auto">
                    <a:xfrm>
                      <a:off x="3101" y="1584"/>
                      <a:ext cx="0" cy="864"/>
                    </a:xfrm>
                    <a:prstGeom prst="line">
                      <a:avLst/>
                    </a:prstGeom>
                    <a:noFill/>
                    <a:ln w="158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p>
                      <a:endParaRPr lang="en-US" sz="2398"/>
                    </a:p>
                  </p:txBody>
                </p:sp>
              </p:grpSp>
            </p:grpSp>
            <p:sp>
              <p:nvSpPr>
                <p:cNvPr id="131084" name="Text Box 61"/>
                <p:cNvSpPr txBox="1">
                  <a:spLocks noChangeArrowheads="1"/>
                </p:cNvSpPr>
                <p:nvPr/>
              </p:nvSpPr>
              <p:spPr bwMode="auto">
                <a:xfrm>
                  <a:off x="1823" y="2592"/>
                  <a:ext cx="2017" cy="37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algn="ctr" eaLnBrk="1" hangingPunct="1">
                    <a:spcBef>
                      <a:spcPct val="50000"/>
                    </a:spcBef>
                  </a:pPr>
                  <a:r>
                    <a:rPr lang="en-US" altLang="en-US" sz="3197" b="0" u="sng">
                      <a:latin typeface="Times New Roman" panose="02020603050405020304" pitchFamily="18" charset="0"/>
                      <a:cs typeface="Arial" panose="020B0604020202020204" pitchFamily="34" charset="0"/>
                    </a:rPr>
                    <a:t>Cellulite</a:t>
                  </a:r>
                </a:p>
              </p:txBody>
            </p:sp>
            <p:sp>
              <p:nvSpPr>
                <p:cNvPr id="131085" name="Text Box 62"/>
                <p:cNvSpPr txBox="1">
                  <a:spLocks noChangeArrowheads="1"/>
                </p:cNvSpPr>
                <p:nvPr/>
              </p:nvSpPr>
              <p:spPr bwMode="auto">
                <a:xfrm>
                  <a:off x="-240" y="2976"/>
                  <a:ext cx="2016" cy="37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algn="ctr" eaLnBrk="1" hangingPunct="1">
                    <a:spcBef>
                      <a:spcPct val="50000"/>
                    </a:spcBef>
                  </a:pPr>
                  <a:r>
                    <a:rPr lang="en-US" altLang="en-US" sz="3197" b="0" u="sng" dirty="0">
                      <a:latin typeface="Times New Roman" panose="02020603050405020304" pitchFamily="18" charset="0"/>
                      <a:cs typeface="Arial" panose="020B0604020202020204" pitchFamily="34" charset="0"/>
                    </a:rPr>
                    <a:t>ACE genotype</a:t>
                  </a:r>
                </a:p>
              </p:txBody>
            </p:sp>
          </p:grpSp>
          <p:sp>
            <p:nvSpPr>
              <p:cNvPr id="131081" name="Text Box 63"/>
              <p:cNvSpPr txBox="1">
                <a:spLocks noChangeArrowheads="1"/>
              </p:cNvSpPr>
              <p:nvPr/>
            </p:nvSpPr>
            <p:spPr bwMode="auto">
              <a:xfrm>
                <a:off x="4464" y="3359"/>
                <a:ext cx="624" cy="37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algn="ctr" eaLnBrk="1" hangingPunct="1">
                  <a:spcBef>
                    <a:spcPct val="50000"/>
                  </a:spcBef>
                </a:pPr>
                <a:endParaRPr lang="en-US" altLang="en-US" sz="3197" b="0">
                  <a:latin typeface="Times New Roman" panose="02020603050405020304" pitchFamily="18" charset="0"/>
                  <a:cs typeface="Arial" panose="020B0604020202020204" pitchFamily="34" charset="0"/>
                </a:endParaRPr>
              </a:p>
            </p:txBody>
          </p:sp>
          <p:sp>
            <p:nvSpPr>
              <p:cNvPr id="131082" name="Text Box 64"/>
              <p:cNvSpPr txBox="1">
                <a:spLocks noChangeArrowheads="1"/>
              </p:cNvSpPr>
              <p:nvPr/>
            </p:nvSpPr>
            <p:spPr bwMode="auto">
              <a:xfrm>
                <a:off x="4464" y="3792"/>
                <a:ext cx="624" cy="37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algn="ctr" eaLnBrk="1" hangingPunct="1">
                  <a:spcBef>
                    <a:spcPct val="50000"/>
                  </a:spcBef>
                </a:pPr>
                <a:endParaRPr lang="en-US" altLang="en-US" sz="3197" b="0">
                  <a:latin typeface="Times New Roman" panose="02020603050405020304" pitchFamily="18" charset="0"/>
                  <a:cs typeface="Arial" panose="020B0604020202020204" pitchFamily="34" charset="0"/>
                </a:endParaRPr>
              </a:p>
            </p:txBody>
          </p:sp>
        </p:grpSp>
        <p:sp>
          <p:nvSpPr>
            <p:cNvPr id="131078" name="Text Box 66"/>
            <p:cNvSpPr txBox="1">
              <a:spLocks noChangeArrowheads="1"/>
            </p:cNvSpPr>
            <p:nvPr/>
          </p:nvSpPr>
          <p:spPr bwMode="auto">
            <a:xfrm>
              <a:off x="6553200" y="5180876"/>
              <a:ext cx="1295400" cy="538266"/>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algn="ctr" eaLnBrk="1" hangingPunct="1">
                <a:spcBef>
                  <a:spcPct val="50000"/>
                </a:spcBef>
              </a:pPr>
              <a:r>
                <a:rPr lang="en-US" altLang="en-US" sz="3197">
                  <a:latin typeface="Times New Roman" panose="02020603050405020304" pitchFamily="18" charset="0"/>
                  <a:cs typeface="Arial" panose="020B0604020202020204" pitchFamily="34" charset="0"/>
                </a:rPr>
                <a:t>316</a:t>
              </a:r>
            </a:p>
          </p:txBody>
        </p:sp>
        <p:sp>
          <p:nvSpPr>
            <p:cNvPr id="131079" name="Text Box 67"/>
            <p:cNvSpPr txBox="1">
              <a:spLocks noChangeArrowheads="1"/>
            </p:cNvSpPr>
            <p:nvPr/>
          </p:nvSpPr>
          <p:spPr bwMode="auto">
            <a:xfrm>
              <a:off x="6553200" y="5868291"/>
              <a:ext cx="1219200" cy="538266"/>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algn="ctr" eaLnBrk="1" hangingPunct="1">
                <a:spcBef>
                  <a:spcPct val="50000"/>
                </a:spcBef>
              </a:pPr>
              <a:r>
                <a:rPr lang="en-US" altLang="en-US" sz="3197">
                  <a:latin typeface="Times New Roman" panose="02020603050405020304" pitchFamily="18" charset="0"/>
                  <a:cs typeface="Arial" panose="020B0604020202020204" pitchFamily="34" charset="0"/>
                </a:rPr>
                <a:t>84</a:t>
              </a:r>
            </a:p>
          </p:txBody>
        </p:sp>
      </p:grpSp>
      <p:sp>
        <p:nvSpPr>
          <p:cNvPr id="131076" name="Text Box 72"/>
          <p:cNvSpPr txBox="1">
            <a:spLocks noChangeArrowheads="1"/>
          </p:cNvSpPr>
          <p:nvPr/>
        </p:nvSpPr>
        <p:spPr bwMode="auto">
          <a:xfrm>
            <a:off x="411663" y="2133743"/>
            <a:ext cx="11774698" cy="2061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spcBef>
                <a:spcPct val="50000"/>
              </a:spcBef>
            </a:pPr>
            <a:r>
              <a:rPr lang="en-US" altLang="en-US" sz="2800" b="0" dirty="0"/>
              <a:t>Researchers compared the ACE genotype of 200 women with moderate to severe cellulite (cases) and 200 cellulite-free controls.</a:t>
            </a:r>
          </a:p>
          <a:p>
            <a:pPr eaLnBrk="1" hangingPunct="1">
              <a:spcBef>
                <a:spcPct val="50000"/>
              </a:spcBef>
            </a:pPr>
            <a:r>
              <a:rPr lang="en-US" altLang="en-US" sz="2664" b="0" dirty="0" smtClean="0"/>
              <a:t>They </a:t>
            </a:r>
            <a:r>
              <a:rPr lang="en-US" altLang="en-US" sz="2664" b="0" dirty="0"/>
              <a:t>found that a significantly higher proportion of cases carried at least one D allele.</a:t>
            </a:r>
            <a:r>
              <a:rPr lang="en-US" altLang="en-US" sz="3197" b="0" dirty="0"/>
              <a:t> </a:t>
            </a:r>
            <a:endParaRPr lang="en-US" altLang="en-US" sz="2664" b="0" dirty="0"/>
          </a:p>
        </p:txBody>
      </p:sp>
    </p:spTree>
    <p:extLst>
      <p:ext uri="{BB962C8B-B14F-4D97-AF65-F5344CB8AC3E}">
        <p14:creationId xmlns:p14="http://schemas.microsoft.com/office/powerpoint/2010/main" val="23861065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idx="4294967295"/>
          </p:nvPr>
        </p:nvSpPr>
        <p:spPr>
          <a:xfrm>
            <a:off x="1528230" y="761295"/>
            <a:ext cx="10353613" cy="1144058"/>
          </a:xfrm>
        </p:spPr>
        <p:txBody>
          <a:bodyPr/>
          <a:lstStyle/>
          <a:p>
            <a:pPr eaLnBrk="1" hangingPunct="1"/>
            <a:r>
              <a:rPr lang="en-US" altLang="en-US" dirty="0" smtClean="0"/>
              <a:t>Sensitivity and Specificity</a:t>
            </a:r>
          </a:p>
        </p:txBody>
      </p:sp>
      <p:grpSp>
        <p:nvGrpSpPr>
          <p:cNvPr id="132099" name="Group 3"/>
          <p:cNvGrpSpPr>
            <a:grpSpLocks/>
          </p:cNvGrpSpPr>
          <p:nvPr/>
        </p:nvGrpSpPr>
        <p:grpSpPr bwMode="auto">
          <a:xfrm>
            <a:off x="411663" y="1753095"/>
            <a:ext cx="10455119" cy="2895035"/>
            <a:chOff x="-240" y="2592"/>
            <a:chExt cx="5808" cy="2016"/>
          </a:xfrm>
        </p:grpSpPr>
        <p:grpSp>
          <p:nvGrpSpPr>
            <p:cNvPr id="132106" name="Group 4"/>
            <p:cNvGrpSpPr>
              <a:grpSpLocks/>
            </p:cNvGrpSpPr>
            <p:nvPr/>
          </p:nvGrpSpPr>
          <p:grpSpPr bwMode="auto">
            <a:xfrm>
              <a:off x="-240" y="2592"/>
              <a:ext cx="5808" cy="2016"/>
              <a:chOff x="-240" y="2592"/>
              <a:chExt cx="5808" cy="2016"/>
            </a:xfrm>
          </p:grpSpPr>
          <p:grpSp>
            <p:nvGrpSpPr>
              <p:cNvPr id="132109" name="Group 5"/>
              <p:cNvGrpSpPr>
                <a:grpSpLocks/>
              </p:cNvGrpSpPr>
              <p:nvPr/>
            </p:nvGrpSpPr>
            <p:grpSpPr bwMode="auto">
              <a:xfrm>
                <a:off x="336" y="2880"/>
                <a:ext cx="5232" cy="1728"/>
                <a:chOff x="336" y="1920"/>
                <a:chExt cx="5232" cy="1728"/>
              </a:xfrm>
            </p:grpSpPr>
            <p:grpSp>
              <p:nvGrpSpPr>
                <p:cNvPr id="132112" name="Group 6"/>
                <p:cNvGrpSpPr>
                  <a:grpSpLocks/>
                </p:cNvGrpSpPr>
                <p:nvPr/>
              </p:nvGrpSpPr>
              <p:grpSpPr bwMode="auto">
                <a:xfrm>
                  <a:off x="336" y="1920"/>
                  <a:ext cx="5232" cy="1728"/>
                  <a:chOff x="336" y="1152"/>
                  <a:chExt cx="5232" cy="1728"/>
                </a:xfrm>
              </p:grpSpPr>
              <p:grpSp>
                <p:nvGrpSpPr>
                  <p:cNvPr id="132117" name="Group 7"/>
                  <p:cNvGrpSpPr>
                    <a:grpSpLocks/>
                  </p:cNvGrpSpPr>
                  <p:nvPr/>
                </p:nvGrpSpPr>
                <p:grpSpPr bwMode="auto">
                  <a:xfrm>
                    <a:off x="340" y="1155"/>
                    <a:ext cx="5224" cy="1722"/>
                    <a:chOff x="0" y="710"/>
                    <a:chExt cx="3760" cy="1496"/>
                  </a:xfrm>
                </p:grpSpPr>
                <p:grpSp>
                  <p:nvGrpSpPr>
                    <p:cNvPr id="132119" name="Group 8"/>
                    <p:cNvGrpSpPr>
                      <a:grpSpLocks/>
                    </p:cNvGrpSpPr>
                    <p:nvPr/>
                  </p:nvGrpSpPr>
                  <p:grpSpPr bwMode="auto">
                    <a:xfrm>
                      <a:off x="0" y="710"/>
                      <a:ext cx="986" cy="374"/>
                      <a:chOff x="0" y="710"/>
                      <a:chExt cx="986" cy="374"/>
                    </a:xfrm>
                  </p:grpSpPr>
                  <p:sp>
                    <p:nvSpPr>
                      <p:cNvPr id="132165" name="Rectangle 9"/>
                      <p:cNvSpPr>
                        <a:spLocks noChangeArrowheads="1"/>
                      </p:cNvSpPr>
                      <p:nvPr/>
                    </p:nvSpPr>
                    <p:spPr bwMode="auto">
                      <a:xfrm>
                        <a:off x="43" y="710"/>
                        <a:ext cx="900"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2664">
                            <a:latin typeface="Times New Roman" panose="02020603050405020304" pitchFamily="18" charset="0"/>
                            <a:cs typeface="Times New Roman" panose="02020603050405020304" pitchFamily="18" charset="0"/>
                          </a:rPr>
                          <a:t> </a:t>
                        </a:r>
                      </a:p>
                      <a:p>
                        <a:endParaRPr lang="en-US" altLang="en-US" sz="2664">
                          <a:latin typeface="Times New Roman" panose="02020603050405020304" pitchFamily="18" charset="0"/>
                          <a:cs typeface="Arial" panose="020B0604020202020204" pitchFamily="34" charset="0"/>
                        </a:endParaRPr>
                      </a:p>
                    </p:txBody>
                  </p:sp>
                  <p:sp>
                    <p:nvSpPr>
                      <p:cNvPr id="132166" name="Rectangle 10"/>
                      <p:cNvSpPr>
                        <a:spLocks noChangeArrowheads="1"/>
                      </p:cNvSpPr>
                      <p:nvPr/>
                    </p:nvSpPr>
                    <p:spPr bwMode="auto">
                      <a:xfrm>
                        <a:off x="0" y="710"/>
                        <a:ext cx="986"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2120" name="Group 11"/>
                    <p:cNvGrpSpPr>
                      <a:grpSpLocks/>
                    </p:cNvGrpSpPr>
                    <p:nvPr/>
                  </p:nvGrpSpPr>
                  <p:grpSpPr bwMode="auto">
                    <a:xfrm>
                      <a:off x="986" y="710"/>
                      <a:ext cx="1008" cy="374"/>
                      <a:chOff x="986" y="710"/>
                      <a:chExt cx="1008" cy="374"/>
                    </a:xfrm>
                  </p:grpSpPr>
                  <p:sp>
                    <p:nvSpPr>
                      <p:cNvPr id="132163" name="Rectangle 12"/>
                      <p:cNvSpPr>
                        <a:spLocks noChangeArrowheads="1"/>
                      </p:cNvSpPr>
                      <p:nvPr/>
                    </p:nvSpPr>
                    <p:spPr bwMode="auto">
                      <a:xfrm>
                        <a:off x="1029" y="710"/>
                        <a:ext cx="922"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2664">
                            <a:latin typeface="Times New Roman" panose="02020603050405020304" pitchFamily="18" charset="0"/>
                            <a:cs typeface="Times New Roman" panose="02020603050405020304" pitchFamily="18" charset="0"/>
                          </a:rPr>
                          <a:t>  +</a:t>
                        </a:r>
                        <a:endParaRPr lang="en-US" altLang="en-US" sz="2398">
                          <a:latin typeface="Times New Roman" panose="02020603050405020304" pitchFamily="18" charset="0"/>
                          <a:cs typeface="Arial" panose="020B0604020202020204" pitchFamily="34" charset="0"/>
                        </a:endParaRPr>
                      </a:p>
                    </p:txBody>
                  </p:sp>
                  <p:sp>
                    <p:nvSpPr>
                      <p:cNvPr id="132164" name="Rectangle 13"/>
                      <p:cNvSpPr>
                        <a:spLocks noChangeArrowheads="1"/>
                      </p:cNvSpPr>
                      <p:nvPr/>
                    </p:nvSpPr>
                    <p:spPr bwMode="auto">
                      <a:xfrm>
                        <a:off x="986" y="710"/>
                        <a:ext cx="1008"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2121" name="Group 14"/>
                    <p:cNvGrpSpPr>
                      <a:grpSpLocks/>
                    </p:cNvGrpSpPr>
                    <p:nvPr/>
                  </p:nvGrpSpPr>
                  <p:grpSpPr bwMode="auto">
                    <a:xfrm>
                      <a:off x="1994" y="710"/>
                      <a:ext cx="883" cy="374"/>
                      <a:chOff x="1994" y="710"/>
                      <a:chExt cx="883" cy="374"/>
                    </a:xfrm>
                  </p:grpSpPr>
                  <p:sp>
                    <p:nvSpPr>
                      <p:cNvPr id="132161" name="Rectangle 15"/>
                      <p:cNvSpPr>
                        <a:spLocks noChangeArrowheads="1"/>
                      </p:cNvSpPr>
                      <p:nvPr/>
                    </p:nvSpPr>
                    <p:spPr bwMode="auto">
                      <a:xfrm>
                        <a:off x="2037" y="710"/>
                        <a:ext cx="797"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2664">
                            <a:latin typeface="Times New Roman" panose="02020603050405020304" pitchFamily="18" charset="0"/>
                            <a:cs typeface="Times New Roman" panose="02020603050405020304" pitchFamily="18" charset="0"/>
                          </a:rPr>
                          <a:t> -</a:t>
                        </a:r>
                        <a:endParaRPr lang="en-US" altLang="en-US" sz="2664">
                          <a:latin typeface="Times New Roman" panose="02020603050405020304" pitchFamily="18" charset="0"/>
                          <a:cs typeface="Arial" panose="020B0604020202020204" pitchFamily="34" charset="0"/>
                        </a:endParaRPr>
                      </a:p>
                    </p:txBody>
                  </p:sp>
                  <p:sp>
                    <p:nvSpPr>
                      <p:cNvPr id="132162" name="Rectangle 16"/>
                      <p:cNvSpPr>
                        <a:spLocks noChangeArrowheads="1"/>
                      </p:cNvSpPr>
                      <p:nvPr/>
                    </p:nvSpPr>
                    <p:spPr bwMode="auto">
                      <a:xfrm>
                        <a:off x="1994" y="710"/>
                        <a:ext cx="883"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2122" name="Group 17"/>
                    <p:cNvGrpSpPr>
                      <a:grpSpLocks/>
                    </p:cNvGrpSpPr>
                    <p:nvPr/>
                  </p:nvGrpSpPr>
                  <p:grpSpPr bwMode="auto">
                    <a:xfrm>
                      <a:off x="2877" y="710"/>
                      <a:ext cx="883" cy="374"/>
                      <a:chOff x="2877" y="710"/>
                      <a:chExt cx="883" cy="374"/>
                    </a:xfrm>
                  </p:grpSpPr>
                  <p:sp>
                    <p:nvSpPr>
                      <p:cNvPr id="132159" name="Rectangle 18"/>
                      <p:cNvSpPr>
                        <a:spLocks noChangeArrowheads="1"/>
                      </p:cNvSpPr>
                      <p:nvPr/>
                    </p:nvSpPr>
                    <p:spPr bwMode="auto">
                      <a:xfrm>
                        <a:off x="2920" y="710"/>
                        <a:ext cx="797"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2664">
                            <a:latin typeface="Times New Roman" panose="02020603050405020304" pitchFamily="18" charset="0"/>
                            <a:cs typeface="Times New Roman" panose="02020603050405020304" pitchFamily="18" charset="0"/>
                          </a:rPr>
                          <a:t> </a:t>
                        </a:r>
                      </a:p>
                      <a:p>
                        <a:endParaRPr lang="en-US" altLang="en-US" sz="2664">
                          <a:latin typeface="Times New Roman" panose="02020603050405020304" pitchFamily="18" charset="0"/>
                          <a:cs typeface="Arial" panose="020B0604020202020204" pitchFamily="34" charset="0"/>
                        </a:endParaRPr>
                      </a:p>
                    </p:txBody>
                  </p:sp>
                  <p:sp>
                    <p:nvSpPr>
                      <p:cNvPr id="132160" name="Rectangle 19"/>
                      <p:cNvSpPr>
                        <a:spLocks noChangeArrowheads="1"/>
                      </p:cNvSpPr>
                      <p:nvPr/>
                    </p:nvSpPr>
                    <p:spPr bwMode="auto">
                      <a:xfrm>
                        <a:off x="2877" y="710"/>
                        <a:ext cx="883"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2123" name="Group 20"/>
                    <p:cNvGrpSpPr>
                      <a:grpSpLocks/>
                    </p:cNvGrpSpPr>
                    <p:nvPr/>
                  </p:nvGrpSpPr>
                  <p:grpSpPr bwMode="auto">
                    <a:xfrm>
                      <a:off x="0" y="1084"/>
                      <a:ext cx="986" cy="374"/>
                      <a:chOff x="0" y="1084"/>
                      <a:chExt cx="986" cy="374"/>
                    </a:xfrm>
                  </p:grpSpPr>
                  <p:sp>
                    <p:nvSpPr>
                      <p:cNvPr id="132157" name="Rectangle 21"/>
                      <p:cNvSpPr>
                        <a:spLocks noChangeArrowheads="1"/>
                      </p:cNvSpPr>
                      <p:nvPr/>
                    </p:nvSpPr>
                    <p:spPr bwMode="auto">
                      <a:xfrm>
                        <a:off x="43" y="1084"/>
                        <a:ext cx="900"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2664">
                            <a:latin typeface="Times New Roman" panose="02020603050405020304" pitchFamily="18" charset="0"/>
                            <a:cs typeface="Times New Roman" panose="02020603050405020304" pitchFamily="18" charset="0"/>
                          </a:rPr>
                          <a:t>+</a:t>
                        </a:r>
                      </a:p>
                      <a:p>
                        <a:endParaRPr lang="en-US" altLang="en-US" sz="2664">
                          <a:latin typeface="Times New Roman" panose="02020603050405020304" pitchFamily="18" charset="0"/>
                          <a:cs typeface="Arial" panose="020B0604020202020204" pitchFamily="34" charset="0"/>
                        </a:endParaRPr>
                      </a:p>
                    </p:txBody>
                  </p:sp>
                  <p:sp>
                    <p:nvSpPr>
                      <p:cNvPr id="132158" name="Rectangle 22"/>
                      <p:cNvSpPr>
                        <a:spLocks noChangeArrowheads="1"/>
                      </p:cNvSpPr>
                      <p:nvPr/>
                    </p:nvSpPr>
                    <p:spPr bwMode="auto">
                      <a:xfrm>
                        <a:off x="0" y="1084"/>
                        <a:ext cx="986"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2124" name="Group 23"/>
                    <p:cNvGrpSpPr>
                      <a:grpSpLocks/>
                    </p:cNvGrpSpPr>
                    <p:nvPr/>
                  </p:nvGrpSpPr>
                  <p:grpSpPr bwMode="auto">
                    <a:xfrm>
                      <a:off x="986" y="1084"/>
                      <a:ext cx="1008" cy="374"/>
                      <a:chOff x="986" y="1084"/>
                      <a:chExt cx="1008" cy="374"/>
                    </a:xfrm>
                  </p:grpSpPr>
                  <p:sp>
                    <p:nvSpPr>
                      <p:cNvPr id="132155" name="Rectangle 24"/>
                      <p:cNvSpPr>
                        <a:spLocks noChangeArrowheads="1"/>
                      </p:cNvSpPr>
                      <p:nvPr/>
                    </p:nvSpPr>
                    <p:spPr bwMode="auto">
                      <a:xfrm>
                        <a:off x="1029" y="1084"/>
                        <a:ext cx="922"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3197">
                            <a:latin typeface="Times New Roman" panose="02020603050405020304" pitchFamily="18" charset="0"/>
                            <a:cs typeface="Times New Roman" panose="02020603050405020304" pitchFamily="18" charset="0"/>
                          </a:rPr>
                          <a:t>168</a:t>
                        </a:r>
                      </a:p>
                      <a:p>
                        <a:endParaRPr lang="en-US" altLang="en-US" sz="3197">
                          <a:latin typeface="Times New Roman" panose="02020603050405020304" pitchFamily="18" charset="0"/>
                          <a:cs typeface="Arial" panose="020B0604020202020204" pitchFamily="34" charset="0"/>
                        </a:endParaRPr>
                      </a:p>
                    </p:txBody>
                  </p:sp>
                  <p:sp>
                    <p:nvSpPr>
                      <p:cNvPr id="132156" name="Rectangle 25"/>
                      <p:cNvSpPr>
                        <a:spLocks noChangeArrowheads="1"/>
                      </p:cNvSpPr>
                      <p:nvPr/>
                    </p:nvSpPr>
                    <p:spPr bwMode="auto">
                      <a:xfrm>
                        <a:off x="986" y="1084"/>
                        <a:ext cx="1008"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2125" name="Group 26"/>
                    <p:cNvGrpSpPr>
                      <a:grpSpLocks/>
                    </p:cNvGrpSpPr>
                    <p:nvPr/>
                  </p:nvGrpSpPr>
                  <p:grpSpPr bwMode="auto">
                    <a:xfrm>
                      <a:off x="1994" y="1084"/>
                      <a:ext cx="883" cy="374"/>
                      <a:chOff x="1994" y="1084"/>
                      <a:chExt cx="883" cy="374"/>
                    </a:xfrm>
                  </p:grpSpPr>
                  <p:sp>
                    <p:nvSpPr>
                      <p:cNvPr id="132153" name="Rectangle 27"/>
                      <p:cNvSpPr>
                        <a:spLocks noChangeArrowheads="1"/>
                      </p:cNvSpPr>
                      <p:nvPr/>
                    </p:nvSpPr>
                    <p:spPr bwMode="auto">
                      <a:xfrm>
                        <a:off x="2037" y="1084"/>
                        <a:ext cx="797"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3197">
                            <a:latin typeface="Times New Roman" panose="02020603050405020304" pitchFamily="18" charset="0"/>
                            <a:cs typeface="Times New Roman" panose="02020603050405020304" pitchFamily="18" charset="0"/>
                          </a:rPr>
                          <a:t>148</a:t>
                        </a:r>
                      </a:p>
                      <a:p>
                        <a:endParaRPr lang="en-US" altLang="en-US" sz="3197">
                          <a:latin typeface="Times New Roman" panose="02020603050405020304" pitchFamily="18" charset="0"/>
                          <a:cs typeface="Arial" panose="020B0604020202020204" pitchFamily="34" charset="0"/>
                        </a:endParaRPr>
                      </a:p>
                    </p:txBody>
                  </p:sp>
                  <p:sp>
                    <p:nvSpPr>
                      <p:cNvPr id="132154" name="Rectangle 28"/>
                      <p:cNvSpPr>
                        <a:spLocks noChangeArrowheads="1"/>
                      </p:cNvSpPr>
                      <p:nvPr/>
                    </p:nvSpPr>
                    <p:spPr bwMode="auto">
                      <a:xfrm>
                        <a:off x="1994" y="1084"/>
                        <a:ext cx="883"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2126" name="Group 29"/>
                    <p:cNvGrpSpPr>
                      <a:grpSpLocks/>
                    </p:cNvGrpSpPr>
                    <p:nvPr/>
                  </p:nvGrpSpPr>
                  <p:grpSpPr bwMode="auto">
                    <a:xfrm>
                      <a:off x="2877" y="1084"/>
                      <a:ext cx="883" cy="374"/>
                      <a:chOff x="2877" y="1084"/>
                      <a:chExt cx="883" cy="374"/>
                    </a:xfrm>
                  </p:grpSpPr>
                  <p:sp>
                    <p:nvSpPr>
                      <p:cNvPr id="132151" name="Rectangle 30"/>
                      <p:cNvSpPr>
                        <a:spLocks noChangeArrowheads="1"/>
                      </p:cNvSpPr>
                      <p:nvPr/>
                    </p:nvSpPr>
                    <p:spPr bwMode="auto">
                      <a:xfrm>
                        <a:off x="2920" y="1084"/>
                        <a:ext cx="797"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endParaRPr lang="en-US" altLang="en-US" sz="2664">
                          <a:latin typeface="Times New Roman" panose="02020603050405020304" pitchFamily="18" charset="0"/>
                          <a:cs typeface="Arial" panose="020B0604020202020204" pitchFamily="34" charset="0"/>
                        </a:endParaRPr>
                      </a:p>
                    </p:txBody>
                  </p:sp>
                  <p:sp>
                    <p:nvSpPr>
                      <p:cNvPr id="132152" name="Rectangle 31"/>
                      <p:cNvSpPr>
                        <a:spLocks noChangeArrowheads="1"/>
                      </p:cNvSpPr>
                      <p:nvPr/>
                    </p:nvSpPr>
                    <p:spPr bwMode="auto">
                      <a:xfrm>
                        <a:off x="2877" y="1084"/>
                        <a:ext cx="883"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2127" name="Group 32"/>
                    <p:cNvGrpSpPr>
                      <a:grpSpLocks/>
                    </p:cNvGrpSpPr>
                    <p:nvPr/>
                  </p:nvGrpSpPr>
                  <p:grpSpPr bwMode="auto">
                    <a:xfrm>
                      <a:off x="0" y="1458"/>
                      <a:ext cx="986" cy="374"/>
                      <a:chOff x="0" y="1458"/>
                      <a:chExt cx="986" cy="374"/>
                    </a:xfrm>
                  </p:grpSpPr>
                  <p:sp>
                    <p:nvSpPr>
                      <p:cNvPr id="132149" name="Rectangle 33"/>
                      <p:cNvSpPr>
                        <a:spLocks noChangeArrowheads="1"/>
                      </p:cNvSpPr>
                      <p:nvPr/>
                    </p:nvSpPr>
                    <p:spPr bwMode="auto">
                      <a:xfrm>
                        <a:off x="43" y="1458"/>
                        <a:ext cx="900"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2664">
                            <a:latin typeface="Times New Roman" panose="02020603050405020304" pitchFamily="18" charset="0"/>
                            <a:cs typeface="Times New Roman" panose="02020603050405020304" pitchFamily="18" charset="0"/>
                          </a:rPr>
                          <a:t>-</a:t>
                        </a:r>
                      </a:p>
                      <a:p>
                        <a:endParaRPr lang="en-US" altLang="en-US" sz="2664">
                          <a:latin typeface="Times New Roman" panose="02020603050405020304" pitchFamily="18" charset="0"/>
                          <a:cs typeface="Arial" panose="020B0604020202020204" pitchFamily="34" charset="0"/>
                        </a:endParaRPr>
                      </a:p>
                    </p:txBody>
                  </p:sp>
                  <p:sp>
                    <p:nvSpPr>
                      <p:cNvPr id="132150" name="Rectangle 34"/>
                      <p:cNvSpPr>
                        <a:spLocks noChangeArrowheads="1"/>
                      </p:cNvSpPr>
                      <p:nvPr/>
                    </p:nvSpPr>
                    <p:spPr bwMode="auto">
                      <a:xfrm>
                        <a:off x="0" y="1458"/>
                        <a:ext cx="986"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2128" name="Group 35"/>
                    <p:cNvGrpSpPr>
                      <a:grpSpLocks/>
                    </p:cNvGrpSpPr>
                    <p:nvPr/>
                  </p:nvGrpSpPr>
                  <p:grpSpPr bwMode="auto">
                    <a:xfrm>
                      <a:off x="986" y="1458"/>
                      <a:ext cx="1008" cy="374"/>
                      <a:chOff x="986" y="1458"/>
                      <a:chExt cx="1008" cy="374"/>
                    </a:xfrm>
                  </p:grpSpPr>
                  <p:sp>
                    <p:nvSpPr>
                      <p:cNvPr id="132147" name="Rectangle 36"/>
                      <p:cNvSpPr>
                        <a:spLocks noChangeArrowheads="1"/>
                      </p:cNvSpPr>
                      <p:nvPr/>
                    </p:nvSpPr>
                    <p:spPr bwMode="auto">
                      <a:xfrm>
                        <a:off x="1029" y="1458"/>
                        <a:ext cx="922"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3197">
                            <a:latin typeface="Times New Roman" panose="02020603050405020304" pitchFamily="18" charset="0"/>
                            <a:cs typeface="Times New Roman" panose="02020603050405020304" pitchFamily="18" charset="0"/>
                          </a:rPr>
                          <a:t>32</a:t>
                        </a:r>
                      </a:p>
                      <a:p>
                        <a:endParaRPr lang="en-US" altLang="en-US" sz="3197">
                          <a:latin typeface="Times New Roman" panose="02020603050405020304" pitchFamily="18" charset="0"/>
                          <a:cs typeface="Arial" panose="020B0604020202020204" pitchFamily="34" charset="0"/>
                        </a:endParaRPr>
                      </a:p>
                    </p:txBody>
                  </p:sp>
                  <p:sp>
                    <p:nvSpPr>
                      <p:cNvPr id="132148" name="Rectangle 37"/>
                      <p:cNvSpPr>
                        <a:spLocks noChangeArrowheads="1"/>
                      </p:cNvSpPr>
                      <p:nvPr/>
                    </p:nvSpPr>
                    <p:spPr bwMode="auto">
                      <a:xfrm>
                        <a:off x="986" y="1458"/>
                        <a:ext cx="1008"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2129" name="Group 38"/>
                    <p:cNvGrpSpPr>
                      <a:grpSpLocks/>
                    </p:cNvGrpSpPr>
                    <p:nvPr/>
                  </p:nvGrpSpPr>
                  <p:grpSpPr bwMode="auto">
                    <a:xfrm>
                      <a:off x="1994" y="1458"/>
                      <a:ext cx="883" cy="374"/>
                      <a:chOff x="1994" y="1458"/>
                      <a:chExt cx="883" cy="374"/>
                    </a:xfrm>
                  </p:grpSpPr>
                  <p:sp>
                    <p:nvSpPr>
                      <p:cNvPr id="132145" name="Rectangle 39"/>
                      <p:cNvSpPr>
                        <a:spLocks noChangeArrowheads="1"/>
                      </p:cNvSpPr>
                      <p:nvPr/>
                    </p:nvSpPr>
                    <p:spPr bwMode="auto">
                      <a:xfrm>
                        <a:off x="2037" y="1458"/>
                        <a:ext cx="797"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3197">
                            <a:latin typeface="Times New Roman" panose="02020603050405020304" pitchFamily="18" charset="0"/>
                            <a:cs typeface="Times New Roman" panose="02020603050405020304" pitchFamily="18" charset="0"/>
                          </a:rPr>
                          <a:t>52</a:t>
                        </a:r>
                      </a:p>
                      <a:p>
                        <a:endParaRPr lang="en-US" altLang="en-US" sz="3197">
                          <a:latin typeface="Times New Roman" panose="02020603050405020304" pitchFamily="18" charset="0"/>
                          <a:cs typeface="Arial" panose="020B0604020202020204" pitchFamily="34" charset="0"/>
                        </a:endParaRPr>
                      </a:p>
                    </p:txBody>
                  </p:sp>
                  <p:sp>
                    <p:nvSpPr>
                      <p:cNvPr id="132146" name="Rectangle 40"/>
                      <p:cNvSpPr>
                        <a:spLocks noChangeArrowheads="1"/>
                      </p:cNvSpPr>
                      <p:nvPr/>
                    </p:nvSpPr>
                    <p:spPr bwMode="auto">
                      <a:xfrm>
                        <a:off x="1994" y="1458"/>
                        <a:ext cx="883"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2130" name="Group 41"/>
                    <p:cNvGrpSpPr>
                      <a:grpSpLocks/>
                    </p:cNvGrpSpPr>
                    <p:nvPr/>
                  </p:nvGrpSpPr>
                  <p:grpSpPr bwMode="auto">
                    <a:xfrm>
                      <a:off x="2877" y="1458"/>
                      <a:ext cx="883" cy="374"/>
                      <a:chOff x="2877" y="1458"/>
                      <a:chExt cx="883" cy="374"/>
                    </a:xfrm>
                  </p:grpSpPr>
                  <p:sp>
                    <p:nvSpPr>
                      <p:cNvPr id="132143" name="Rectangle 42"/>
                      <p:cNvSpPr>
                        <a:spLocks noChangeArrowheads="1"/>
                      </p:cNvSpPr>
                      <p:nvPr/>
                    </p:nvSpPr>
                    <p:spPr bwMode="auto">
                      <a:xfrm>
                        <a:off x="2920" y="1458"/>
                        <a:ext cx="797"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2664">
                          <a:latin typeface="Times New Roman" panose="02020603050405020304" pitchFamily="18" charset="0"/>
                          <a:cs typeface="Arial" panose="020B0604020202020204" pitchFamily="34" charset="0"/>
                        </a:endParaRPr>
                      </a:p>
                    </p:txBody>
                  </p:sp>
                  <p:sp>
                    <p:nvSpPr>
                      <p:cNvPr id="132144" name="Rectangle 43"/>
                      <p:cNvSpPr>
                        <a:spLocks noChangeArrowheads="1"/>
                      </p:cNvSpPr>
                      <p:nvPr/>
                    </p:nvSpPr>
                    <p:spPr bwMode="auto">
                      <a:xfrm>
                        <a:off x="2877" y="1458"/>
                        <a:ext cx="883"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2131" name="Group 44"/>
                    <p:cNvGrpSpPr>
                      <a:grpSpLocks/>
                    </p:cNvGrpSpPr>
                    <p:nvPr/>
                  </p:nvGrpSpPr>
                  <p:grpSpPr bwMode="auto">
                    <a:xfrm>
                      <a:off x="0" y="1832"/>
                      <a:ext cx="986" cy="374"/>
                      <a:chOff x="0" y="1832"/>
                      <a:chExt cx="986" cy="374"/>
                    </a:xfrm>
                  </p:grpSpPr>
                  <p:sp>
                    <p:nvSpPr>
                      <p:cNvPr id="132141" name="Rectangle 45"/>
                      <p:cNvSpPr>
                        <a:spLocks noChangeArrowheads="1"/>
                      </p:cNvSpPr>
                      <p:nvPr/>
                    </p:nvSpPr>
                    <p:spPr bwMode="auto">
                      <a:xfrm>
                        <a:off x="43" y="1832"/>
                        <a:ext cx="900"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2664">
                            <a:latin typeface="Times New Roman" panose="02020603050405020304" pitchFamily="18" charset="0"/>
                            <a:cs typeface="Times New Roman" panose="02020603050405020304" pitchFamily="18" charset="0"/>
                          </a:rPr>
                          <a:t> </a:t>
                        </a:r>
                      </a:p>
                      <a:p>
                        <a:endParaRPr lang="en-US" altLang="en-US" sz="2664">
                          <a:latin typeface="Times New Roman" panose="02020603050405020304" pitchFamily="18" charset="0"/>
                          <a:cs typeface="Arial" panose="020B0604020202020204" pitchFamily="34" charset="0"/>
                        </a:endParaRPr>
                      </a:p>
                    </p:txBody>
                  </p:sp>
                  <p:sp>
                    <p:nvSpPr>
                      <p:cNvPr id="132142" name="Rectangle 46"/>
                      <p:cNvSpPr>
                        <a:spLocks noChangeArrowheads="1"/>
                      </p:cNvSpPr>
                      <p:nvPr/>
                    </p:nvSpPr>
                    <p:spPr bwMode="auto">
                      <a:xfrm>
                        <a:off x="0" y="1832"/>
                        <a:ext cx="986"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2132" name="Group 47"/>
                    <p:cNvGrpSpPr>
                      <a:grpSpLocks/>
                    </p:cNvGrpSpPr>
                    <p:nvPr/>
                  </p:nvGrpSpPr>
                  <p:grpSpPr bwMode="auto">
                    <a:xfrm>
                      <a:off x="986" y="1832"/>
                      <a:ext cx="1008" cy="374"/>
                      <a:chOff x="986" y="1832"/>
                      <a:chExt cx="1008" cy="374"/>
                    </a:xfrm>
                  </p:grpSpPr>
                  <p:sp>
                    <p:nvSpPr>
                      <p:cNvPr id="132139" name="Rectangle 48"/>
                      <p:cNvSpPr>
                        <a:spLocks noChangeArrowheads="1"/>
                      </p:cNvSpPr>
                      <p:nvPr/>
                    </p:nvSpPr>
                    <p:spPr bwMode="auto">
                      <a:xfrm>
                        <a:off x="1029" y="1832"/>
                        <a:ext cx="922"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r>
                          <a:rPr lang="en-US" altLang="en-US" sz="3197">
                            <a:latin typeface="Times New Roman" panose="02020603050405020304" pitchFamily="18" charset="0"/>
                            <a:cs typeface="Arial" panose="020B0604020202020204" pitchFamily="34" charset="0"/>
                          </a:rPr>
                          <a:t>200</a:t>
                        </a:r>
                      </a:p>
                    </p:txBody>
                  </p:sp>
                  <p:sp>
                    <p:nvSpPr>
                      <p:cNvPr id="132140" name="Rectangle 49"/>
                      <p:cNvSpPr>
                        <a:spLocks noChangeArrowheads="1"/>
                      </p:cNvSpPr>
                      <p:nvPr/>
                    </p:nvSpPr>
                    <p:spPr bwMode="auto">
                      <a:xfrm>
                        <a:off x="986" y="1832"/>
                        <a:ext cx="1008"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2133" name="Group 50"/>
                    <p:cNvGrpSpPr>
                      <a:grpSpLocks/>
                    </p:cNvGrpSpPr>
                    <p:nvPr/>
                  </p:nvGrpSpPr>
                  <p:grpSpPr bwMode="auto">
                    <a:xfrm>
                      <a:off x="1994" y="1832"/>
                      <a:ext cx="883" cy="374"/>
                      <a:chOff x="1994" y="1832"/>
                      <a:chExt cx="883" cy="374"/>
                    </a:xfrm>
                  </p:grpSpPr>
                  <p:sp>
                    <p:nvSpPr>
                      <p:cNvPr id="132137" name="Rectangle 51"/>
                      <p:cNvSpPr>
                        <a:spLocks noChangeArrowheads="1"/>
                      </p:cNvSpPr>
                      <p:nvPr/>
                    </p:nvSpPr>
                    <p:spPr bwMode="auto">
                      <a:xfrm>
                        <a:off x="2037" y="1832"/>
                        <a:ext cx="797"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r>
                          <a:rPr lang="en-US" altLang="en-US" sz="3197">
                            <a:latin typeface="Times New Roman" panose="02020603050405020304" pitchFamily="18" charset="0"/>
                            <a:cs typeface="Arial" panose="020B0604020202020204" pitchFamily="34" charset="0"/>
                          </a:rPr>
                          <a:t>200</a:t>
                        </a:r>
                      </a:p>
                    </p:txBody>
                  </p:sp>
                  <p:sp>
                    <p:nvSpPr>
                      <p:cNvPr id="132138" name="Rectangle 52"/>
                      <p:cNvSpPr>
                        <a:spLocks noChangeArrowheads="1"/>
                      </p:cNvSpPr>
                      <p:nvPr/>
                    </p:nvSpPr>
                    <p:spPr bwMode="auto">
                      <a:xfrm>
                        <a:off x="1994" y="1832"/>
                        <a:ext cx="883"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2134" name="Group 53"/>
                    <p:cNvGrpSpPr>
                      <a:grpSpLocks/>
                    </p:cNvGrpSpPr>
                    <p:nvPr/>
                  </p:nvGrpSpPr>
                  <p:grpSpPr bwMode="auto">
                    <a:xfrm>
                      <a:off x="2877" y="1832"/>
                      <a:ext cx="883" cy="374"/>
                      <a:chOff x="2877" y="1832"/>
                      <a:chExt cx="883" cy="374"/>
                    </a:xfrm>
                  </p:grpSpPr>
                  <p:sp>
                    <p:nvSpPr>
                      <p:cNvPr id="132135" name="Rectangle 54"/>
                      <p:cNvSpPr>
                        <a:spLocks noChangeArrowheads="1"/>
                      </p:cNvSpPr>
                      <p:nvPr/>
                    </p:nvSpPr>
                    <p:spPr bwMode="auto">
                      <a:xfrm>
                        <a:off x="2920" y="1832"/>
                        <a:ext cx="797"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endParaRPr lang="en-US" altLang="en-US" sz="2664">
                          <a:latin typeface="Times New Roman" panose="02020603050405020304" pitchFamily="18" charset="0"/>
                          <a:cs typeface="Arial" panose="020B0604020202020204" pitchFamily="34" charset="0"/>
                        </a:endParaRPr>
                      </a:p>
                    </p:txBody>
                  </p:sp>
                  <p:sp>
                    <p:nvSpPr>
                      <p:cNvPr id="132136" name="Rectangle 55"/>
                      <p:cNvSpPr>
                        <a:spLocks noChangeArrowheads="1"/>
                      </p:cNvSpPr>
                      <p:nvPr/>
                    </p:nvSpPr>
                    <p:spPr bwMode="auto">
                      <a:xfrm>
                        <a:off x="2877" y="1832"/>
                        <a:ext cx="883"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sp>
                <p:nvSpPr>
                  <p:cNvPr id="132118" name="Rectangle 56"/>
                  <p:cNvSpPr>
                    <a:spLocks noChangeArrowheads="1"/>
                  </p:cNvSpPr>
                  <p:nvPr/>
                </p:nvSpPr>
                <p:spPr bwMode="auto">
                  <a:xfrm>
                    <a:off x="336" y="1152"/>
                    <a:ext cx="5232" cy="1728"/>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1112">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2113" name="Group 57"/>
                <p:cNvGrpSpPr>
                  <a:grpSpLocks/>
                </p:cNvGrpSpPr>
                <p:nvPr/>
              </p:nvGrpSpPr>
              <p:grpSpPr bwMode="auto">
                <a:xfrm>
                  <a:off x="1728" y="2352"/>
                  <a:ext cx="2640" cy="864"/>
                  <a:chOff x="1728" y="1584"/>
                  <a:chExt cx="2640" cy="864"/>
                </a:xfrm>
              </p:grpSpPr>
              <p:sp>
                <p:nvSpPr>
                  <p:cNvPr id="132114" name="Rectangle 58"/>
                  <p:cNvSpPr>
                    <a:spLocks noChangeArrowheads="1"/>
                  </p:cNvSpPr>
                  <p:nvPr/>
                </p:nvSpPr>
                <p:spPr bwMode="auto">
                  <a:xfrm>
                    <a:off x="1728" y="1584"/>
                    <a:ext cx="2640" cy="864"/>
                  </a:xfrm>
                  <a:prstGeom prst="rect">
                    <a:avLst/>
                  </a:prstGeom>
                  <a:noFill/>
                  <a:ln w="15875">
                    <a:solidFill>
                      <a:schemeClr val="tx1"/>
                    </a:solidFill>
                    <a:miter lim="800000"/>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sp>
                <p:nvSpPr>
                  <p:cNvPr id="132115" name="Line 59"/>
                  <p:cNvSpPr>
                    <a:spLocks noChangeShapeType="1"/>
                  </p:cNvSpPr>
                  <p:nvPr/>
                </p:nvSpPr>
                <p:spPr bwMode="auto">
                  <a:xfrm>
                    <a:off x="1728" y="1993"/>
                    <a:ext cx="2640" cy="0"/>
                  </a:xfrm>
                  <a:prstGeom prst="line">
                    <a:avLst/>
                  </a:prstGeom>
                  <a:noFill/>
                  <a:ln w="158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p>
                    <a:endParaRPr lang="en-US" sz="2398"/>
                  </a:p>
                </p:txBody>
              </p:sp>
              <p:sp>
                <p:nvSpPr>
                  <p:cNvPr id="132116" name="Line 60"/>
                  <p:cNvSpPr>
                    <a:spLocks noChangeShapeType="1"/>
                  </p:cNvSpPr>
                  <p:nvPr/>
                </p:nvSpPr>
                <p:spPr bwMode="auto">
                  <a:xfrm>
                    <a:off x="3101" y="1584"/>
                    <a:ext cx="0" cy="864"/>
                  </a:xfrm>
                  <a:prstGeom prst="line">
                    <a:avLst/>
                  </a:prstGeom>
                  <a:noFill/>
                  <a:ln w="158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p>
                    <a:endParaRPr lang="en-US" sz="2398"/>
                  </a:p>
                </p:txBody>
              </p:sp>
            </p:grpSp>
          </p:grpSp>
          <p:sp>
            <p:nvSpPr>
              <p:cNvPr id="132110" name="Text Box 61"/>
              <p:cNvSpPr txBox="1">
                <a:spLocks noChangeArrowheads="1"/>
              </p:cNvSpPr>
              <p:nvPr/>
            </p:nvSpPr>
            <p:spPr bwMode="auto">
              <a:xfrm>
                <a:off x="1823" y="2592"/>
                <a:ext cx="2017" cy="37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algn="ctr" eaLnBrk="1" hangingPunct="1">
                  <a:spcBef>
                    <a:spcPct val="50000"/>
                  </a:spcBef>
                </a:pPr>
                <a:r>
                  <a:rPr lang="en-US" altLang="en-US" sz="3197" b="0" u="sng">
                    <a:latin typeface="Times New Roman" panose="02020603050405020304" pitchFamily="18" charset="0"/>
                    <a:cs typeface="Arial" panose="020B0604020202020204" pitchFamily="34" charset="0"/>
                  </a:rPr>
                  <a:t>Cellulite</a:t>
                </a:r>
              </a:p>
            </p:txBody>
          </p:sp>
          <p:sp>
            <p:nvSpPr>
              <p:cNvPr id="132111" name="Text Box 62"/>
              <p:cNvSpPr txBox="1">
                <a:spLocks noChangeArrowheads="1"/>
              </p:cNvSpPr>
              <p:nvPr/>
            </p:nvSpPr>
            <p:spPr bwMode="auto">
              <a:xfrm>
                <a:off x="-240" y="2977"/>
                <a:ext cx="2016" cy="37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algn="ctr" eaLnBrk="1" hangingPunct="1">
                  <a:spcBef>
                    <a:spcPct val="50000"/>
                  </a:spcBef>
                </a:pPr>
                <a:r>
                  <a:rPr lang="en-US" altLang="en-US" sz="3197" b="0" u="sng">
                    <a:latin typeface="Times New Roman" panose="02020603050405020304" pitchFamily="18" charset="0"/>
                    <a:cs typeface="Arial" panose="020B0604020202020204" pitchFamily="34" charset="0"/>
                  </a:rPr>
                  <a:t>Cellulite DX Test</a:t>
                </a:r>
              </a:p>
            </p:txBody>
          </p:sp>
        </p:grpSp>
        <p:sp>
          <p:nvSpPr>
            <p:cNvPr id="132107" name="Text Box 63"/>
            <p:cNvSpPr txBox="1">
              <a:spLocks noChangeArrowheads="1"/>
            </p:cNvSpPr>
            <p:nvPr/>
          </p:nvSpPr>
          <p:spPr bwMode="auto">
            <a:xfrm>
              <a:off x="4464" y="3359"/>
              <a:ext cx="624" cy="37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algn="ctr" eaLnBrk="1" hangingPunct="1">
                <a:spcBef>
                  <a:spcPct val="50000"/>
                </a:spcBef>
              </a:pPr>
              <a:endParaRPr lang="en-US" altLang="en-US" sz="3197" b="0">
                <a:latin typeface="Times New Roman" panose="02020603050405020304" pitchFamily="18" charset="0"/>
                <a:cs typeface="Arial" panose="020B0604020202020204" pitchFamily="34" charset="0"/>
              </a:endParaRPr>
            </a:p>
          </p:txBody>
        </p:sp>
        <p:sp>
          <p:nvSpPr>
            <p:cNvPr id="132108" name="Text Box 64"/>
            <p:cNvSpPr txBox="1">
              <a:spLocks noChangeArrowheads="1"/>
            </p:cNvSpPr>
            <p:nvPr/>
          </p:nvSpPr>
          <p:spPr bwMode="auto">
            <a:xfrm>
              <a:off x="4464" y="3792"/>
              <a:ext cx="624" cy="37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algn="ctr" eaLnBrk="1" hangingPunct="1">
                <a:spcBef>
                  <a:spcPct val="50000"/>
                </a:spcBef>
              </a:pPr>
              <a:endParaRPr lang="en-US" altLang="en-US" sz="3197" b="0">
                <a:latin typeface="Times New Roman" panose="02020603050405020304" pitchFamily="18" charset="0"/>
                <a:cs typeface="Arial" panose="020B0604020202020204" pitchFamily="34" charset="0"/>
              </a:endParaRPr>
            </a:p>
          </p:txBody>
        </p:sp>
      </p:grpSp>
      <p:sp>
        <p:nvSpPr>
          <p:cNvPr id="939073" name="Text Box 65"/>
          <p:cNvSpPr txBox="1">
            <a:spLocks noChangeArrowheads="1"/>
          </p:cNvSpPr>
          <p:nvPr/>
        </p:nvSpPr>
        <p:spPr bwMode="auto">
          <a:xfrm>
            <a:off x="614675" y="4648130"/>
            <a:ext cx="6191867" cy="702180"/>
          </a:xfrm>
          <a:prstGeom prst="rect">
            <a:avLst/>
          </a:prstGeom>
          <a:solidFill>
            <a:srgbClr val="CCE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spcBef>
                <a:spcPct val="85000"/>
              </a:spcBef>
              <a:spcAft>
                <a:spcPct val="80000"/>
              </a:spcAft>
            </a:pPr>
            <a:r>
              <a:rPr lang="en-US" altLang="en-US" sz="4263" b="0" dirty="0">
                <a:solidFill>
                  <a:srgbClr val="000000"/>
                </a:solidFill>
                <a:latin typeface="Times New Roman" panose="02020603050405020304" pitchFamily="18" charset="0"/>
                <a:cs typeface="Arial" panose="020B0604020202020204" pitchFamily="34" charset="0"/>
              </a:rPr>
              <a:t>Sensitivity=168/200=.84</a:t>
            </a:r>
          </a:p>
        </p:txBody>
      </p:sp>
      <p:sp>
        <p:nvSpPr>
          <p:cNvPr id="132101" name="Text Box 66"/>
          <p:cNvSpPr txBox="1">
            <a:spLocks noChangeArrowheads="1"/>
          </p:cNvSpPr>
          <p:nvPr/>
        </p:nvSpPr>
        <p:spPr bwMode="auto">
          <a:xfrm>
            <a:off x="8633650" y="2742779"/>
            <a:ext cx="1725602" cy="538161"/>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algn="ctr" eaLnBrk="1" hangingPunct="1">
              <a:spcBef>
                <a:spcPct val="50000"/>
              </a:spcBef>
            </a:pPr>
            <a:r>
              <a:rPr lang="en-US" altLang="en-US" sz="3197">
                <a:latin typeface="Times New Roman" panose="02020603050405020304" pitchFamily="18" charset="0"/>
                <a:cs typeface="Arial" panose="020B0604020202020204" pitchFamily="34" charset="0"/>
              </a:rPr>
              <a:t>316</a:t>
            </a:r>
          </a:p>
        </p:txBody>
      </p:sp>
      <p:sp>
        <p:nvSpPr>
          <p:cNvPr id="132102" name="Text Box 67"/>
          <p:cNvSpPr txBox="1">
            <a:spLocks noChangeArrowheads="1"/>
          </p:cNvSpPr>
          <p:nvPr/>
        </p:nvSpPr>
        <p:spPr bwMode="auto">
          <a:xfrm>
            <a:off x="8735156" y="3430058"/>
            <a:ext cx="1624096" cy="538161"/>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algn="ctr" eaLnBrk="1" hangingPunct="1">
              <a:spcBef>
                <a:spcPct val="50000"/>
              </a:spcBef>
            </a:pPr>
            <a:r>
              <a:rPr lang="en-US" altLang="en-US" sz="3197">
                <a:latin typeface="Times New Roman" panose="02020603050405020304" pitchFamily="18" charset="0"/>
                <a:cs typeface="Arial" panose="020B0604020202020204" pitchFamily="34" charset="0"/>
              </a:rPr>
              <a:t>84</a:t>
            </a:r>
          </a:p>
        </p:txBody>
      </p:sp>
      <p:sp>
        <p:nvSpPr>
          <p:cNvPr id="939076" name="Text Box 68"/>
          <p:cNvSpPr txBox="1">
            <a:spLocks noChangeArrowheads="1"/>
          </p:cNvSpPr>
          <p:nvPr/>
        </p:nvSpPr>
        <p:spPr bwMode="auto">
          <a:xfrm>
            <a:off x="513169" y="5637814"/>
            <a:ext cx="6394879" cy="702180"/>
          </a:xfrm>
          <a:prstGeom prst="rect">
            <a:avLst/>
          </a:prstGeom>
          <a:solidFill>
            <a:srgbClr val="CCE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spcBef>
                <a:spcPct val="85000"/>
              </a:spcBef>
              <a:spcAft>
                <a:spcPct val="80000"/>
              </a:spcAft>
            </a:pPr>
            <a:r>
              <a:rPr lang="en-US" altLang="en-US" sz="4263" b="0">
                <a:solidFill>
                  <a:srgbClr val="000000"/>
                </a:solidFill>
                <a:latin typeface="Times New Roman" panose="02020603050405020304" pitchFamily="18" charset="0"/>
                <a:cs typeface="Arial" panose="020B0604020202020204" pitchFamily="34" charset="0"/>
              </a:rPr>
              <a:t>Specificity= 52/200 =.26</a:t>
            </a:r>
          </a:p>
        </p:txBody>
      </p:sp>
      <p:sp>
        <p:nvSpPr>
          <p:cNvPr id="939077" name="Text Box 69"/>
          <p:cNvSpPr txBox="1">
            <a:spLocks noChangeArrowheads="1"/>
          </p:cNvSpPr>
          <p:nvPr/>
        </p:nvSpPr>
        <p:spPr bwMode="auto">
          <a:xfrm>
            <a:off x="6908048" y="4572000"/>
            <a:ext cx="5278313" cy="103015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spcBef>
                <a:spcPct val="50000"/>
              </a:spcBef>
            </a:pPr>
            <a:r>
              <a:rPr lang="en-US" altLang="en-US" sz="3197" b="0">
                <a:solidFill>
                  <a:schemeClr val="tx2"/>
                </a:solidFill>
                <a:latin typeface="Times New Roman" panose="02020603050405020304" pitchFamily="18" charset="0"/>
                <a:cs typeface="Arial" panose="020B0604020202020204" pitchFamily="34" charset="0"/>
              </a:rPr>
              <a:t>32 false negatives out of 200 cases</a:t>
            </a:r>
          </a:p>
        </p:txBody>
      </p:sp>
      <p:sp>
        <p:nvSpPr>
          <p:cNvPr id="939078" name="Text Box 70"/>
          <p:cNvSpPr txBox="1">
            <a:spLocks noChangeArrowheads="1"/>
          </p:cNvSpPr>
          <p:nvPr/>
        </p:nvSpPr>
        <p:spPr bwMode="auto">
          <a:xfrm>
            <a:off x="6908048" y="5716058"/>
            <a:ext cx="5278313" cy="103015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spcBef>
                <a:spcPct val="50000"/>
              </a:spcBef>
            </a:pPr>
            <a:r>
              <a:rPr lang="en-US" altLang="en-US" sz="3197" b="0">
                <a:solidFill>
                  <a:schemeClr val="tx2"/>
                </a:solidFill>
                <a:latin typeface="Times New Roman" panose="02020603050405020304" pitchFamily="18" charset="0"/>
                <a:cs typeface="Arial" panose="020B0604020202020204" pitchFamily="34" charset="0"/>
              </a:rPr>
              <a:t>148 false positives out of 200 controls</a:t>
            </a:r>
          </a:p>
        </p:txBody>
      </p:sp>
    </p:spTree>
    <p:extLst>
      <p:ext uri="{BB962C8B-B14F-4D97-AF65-F5344CB8AC3E}">
        <p14:creationId xmlns:p14="http://schemas.microsoft.com/office/powerpoint/2010/main" val="15449030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39073"/>
                                        </p:tgtEl>
                                        <p:attrNameLst>
                                          <p:attrName>style.visibility</p:attrName>
                                        </p:attrNameLst>
                                      </p:cBhvr>
                                      <p:to>
                                        <p:strVal val="visible"/>
                                      </p:to>
                                    </p:set>
                                    <p:anim calcmode="lin" valueType="num">
                                      <p:cBhvr additive="base">
                                        <p:cTn id="7" dur="500" fill="hold"/>
                                        <p:tgtEl>
                                          <p:spTgt spid="939073"/>
                                        </p:tgtEl>
                                        <p:attrNameLst>
                                          <p:attrName>ppt_x</p:attrName>
                                        </p:attrNameLst>
                                      </p:cBhvr>
                                      <p:tavLst>
                                        <p:tav tm="0">
                                          <p:val>
                                            <p:strVal val="0-#ppt_w/2"/>
                                          </p:val>
                                        </p:tav>
                                        <p:tav tm="100000">
                                          <p:val>
                                            <p:strVal val="#ppt_x"/>
                                          </p:val>
                                        </p:tav>
                                      </p:tavLst>
                                    </p:anim>
                                    <p:anim calcmode="lin" valueType="num">
                                      <p:cBhvr additive="base">
                                        <p:cTn id="8" dur="500" fill="hold"/>
                                        <p:tgtEl>
                                          <p:spTgt spid="93907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939077"/>
                                        </p:tgtEl>
                                        <p:attrNameLst>
                                          <p:attrName>style.visibility</p:attrName>
                                        </p:attrNameLst>
                                      </p:cBhvr>
                                      <p:to>
                                        <p:strVal val="visible"/>
                                      </p:to>
                                    </p:set>
                                    <p:anim calcmode="lin" valueType="num">
                                      <p:cBhvr>
                                        <p:cTn id="13" dur="500" fill="hold"/>
                                        <p:tgtEl>
                                          <p:spTgt spid="939077"/>
                                        </p:tgtEl>
                                        <p:attrNameLst>
                                          <p:attrName>ppt_w</p:attrName>
                                        </p:attrNameLst>
                                      </p:cBhvr>
                                      <p:tavLst>
                                        <p:tav tm="0">
                                          <p:val>
                                            <p:fltVal val="0"/>
                                          </p:val>
                                        </p:tav>
                                        <p:tav tm="100000">
                                          <p:val>
                                            <p:strVal val="#ppt_w"/>
                                          </p:val>
                                        </p:tav>
                                      </p:tavLst>
                                    </p:anim>
                                    <p:anim calcmode="lin" valueType="num">
                                      <p:cBhvr>
                                        <p:cTn id="14" dur="500" fill="hold"/>
                                        <p:tgtEl>
                                          <p:spTgt spid="939077"/>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939077"/>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39076"/>
                                        </p:tgtEl>
                                        <p:attrNameLst>
                                          <p:attrName>style.visibility</p:attrName>
                                        </p:attrNameLst>
                                      </p:cBhvr>
                                      <p:to>
                                        <p:strVal val="visible"/>
                                      </p:to>
                                    </p:set>
                                    <p:anim calcmode="lin" valueType="num">
                                      <p:cBhvr additive="base">
                                        <p:cTn id="19" dur="500" fill="hold"/>
                                        <p:tgtEl>
                                          <p:spTgt spid="939076"/>
                                        </p:tgtEl>
                                        <p:attrNameLst>
                                          <p:attrName>ppt_x</p:attrName>
                                        </p:attrNameLst>
                                      </p:cBhvr>
                                      <p:tavLst>
                                        <p:tav tm="0">
                                          <p:val>
                                            <p:strVal val="0-#ppt_w/2"/>
                                          </p:val>
                                        </p:tav>
                                        <p:tav tm="100000">
                                          <p:val>
                                            <p:strVal val="#ppt_x"/>
                                          </p:val>
                                        </p:tav>
                                      </p:tavLst>
                                    </p:anim>
                                    <p:anim calcmode="lin" valueType="num">
                                      <p:cBhvr additive="base">
                                        <p:cTn id="20" dur="500" fill="hold"/>
                                        <p:tgtEl>
                                          <p:spTgt spid="939076"/>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939078"/>
                                        </p:tgtEl>
                                        <p:attrNameLst>
                                          <p:attrName>style.visibility</p:attrName>
                                        </p:attrNameLst>
                                      </p:cBhvr>
                                      <p:to>
                                        <p:strVal val="visible"/>
                                      </p:to>
                                    </p:set>
                                    <p:anim calcmode="lin" valueType="num">
                                      <p:cBhvr>
                                        <p:cTn id="25" dur="500" fill="hold"/>
                                        <p:tgtEl>
                                          <p:spTgt spid="939078"/>
                                        </p:tgtEl>
                                        <p:attrNameLst>
                                          <p:attrName>ppt_w</p:attrName>
                                        </p:attrNameLst>
                                      </p:cBhvr>
                                      <p:tavLst>
                                        <p:tav tm="0">
                                          <p:val>
                                            <p:fltVal val="0"/>
                                          </p:val>
                                        </p:tav>
                                        <p:tav tm="100000">
                                          <p:val>
                                            <p:strVal val="#ppt_w"/>
                                          </p:val>
                                        </p:tav>
                                      </p:tavLst>
                                    </p:anim>
                                    <p:anim calcmode="lin" valueType="num">
                                      <p:cBhvr>
                                        <p:cTn id="26" dur="500" fill="hold"/>
                                        <p:tgtEl>
                                          <p:spTgt spid="939078"/>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93907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9073" grpId="0" animBg="1" autoUpdateAnimBg="0"/>
      <p:bldP spid="939076" grpId="0" animBg="1" autoUpdateAnimBg="0"/>
      <p:bldP spid="939077" grpId="0" autoUpdateAnimBg="0"/>
      <p:bldP spid="939078"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idx="4294967295"/>
          </p:nvPr>
        </p:nvSpPr>
        <p:spPr>
          <a:xfrm>
            <a:off x="1528230" y="761295"/>
            <a:ext cx="10353613" cy="1144058"/>
          </a:xfrm>
        </p:spPr>
        <p:txBody>
          <a:bodyPr>
            <a:normAutofit fontScale="90000"/>
          </a:bodyPr>
          <a:lstStyle/>
          <a:p>
            <a:pPr eaLnBrk="1" hangingPunct="1"/>
            <a:r>
              <a:rPr lang="en-US" altLang="en-US" sz="5328"/>
              <a:t>What is the positive predictive value? Tricky!</a:t>
            </a:r>
          </a:p>
        </p:txBody>
      </p:sp>
      <p:grpSp>
        <p:nvGrpSpPr>
          <p:cNvPr id="133123" name="Group 3"/>
          <p:cNvGrpSpPr>
            <a:grpSpLocks/>
          </p:cNvGrpSpPr>
          <p:nvPr/>
        </p:nvGrpSpPr>
        <p:grpSpPr bwMode="auto">
          <a:xfrm>
            <a:off x="411663" y="1753095"/>
            <a:ext cx="10455119" cy="2895035"/>
            <a:chOff x="-240" y="2592"/>
            <a:chExt cx="5808" cy="2016"/>
          </a:xfrm>
        </p:grpSpPr>
        <p:grpSp>
          <p:nvGrpSpPr>
            <p:cNvPr id="133127" name="Group 4"/>
            <p:cNvGrpSpPr>
              <a:grpSpLocks/>
            </p:cNvGrpSpPr>
            <p:nvPr/>
          </p:nvGrpSpPr>
          <p:grpSpPr bwMode="auto">
            <a:xfrm>
              <a:off x="-240" y="2592"/>
              <a:ext cx="5808" cy="2016"/>
              <a:chOff x="-240" y="2592"/>
              <a:chExt cx="5808" cy="2016"/>
            </a:xfrm>
          </p:grpSpPr>
          <p:grpSp>
            <p:nvGrpSpPr>
              <p:cNvPr id="133130" name="Group 5"/>
              <p:cNvGrpSpPr>
                <a:grpSpLocks/>
              </p:cNvGrpSpPr>
              <p:nvPr/>
            </p:nvGrpSpPr>
            <p:grpSpPr bwMode="auto">
              <a:xfrm>
                <a:off x="336" y="2880"/>
                <a:ext cx="5232" cy="1728"/>
                <a:chOff x="336" y="1920"/>
                <a:chExt cx="5232" cy="1728"/>
              </a:xfrm>
            </p:grpSpPr>
            <p:grpSp>
              <p:nvGrpSpPr>
                <p:cNvPr id="133133" name="Group 6"/>
                <p:cNvGrpSpPr>
                  <a:grpSpLocks/>
                </p:cNvGrpSpPr>
                <p:nvPr/>
              </p:nvGrpSpPr>
              <p:grpSpPr bwMode="auto">
                <a:xfrm>
                  <a:off x="336" y="1920"/>
                  <a:ext cx="5232" cy="1728"/>
                  <a:chOff x="336" y="1152"/>
                  <a:chExt cx="5232" cy="1728"/>
                </a:xfrm>
              </p:grpSpPr>
              <p:grpSp>
                <p:nvGrpSpPr>
                  <p:cNvPr id="133138" name="Group 7"/>
                  <p:cNvGrpSpPr>
                    <a:grpSpLocks/>
                  </p:cNvGrpSpPr>
                  <p:nvPr/>
                </p:nvGrpSpPr>
                <p:grpSpPr bwMode="auto">
                  <a:xfrm>
                    <a:off x="340" y="1155"/>
                    <a:ext cx="5224" cy="1722"/>
                    <a:chOff x="0" y="710"/>
                    <a:chExt cx="3760" cy="1496"/>
                  </a:xfrm>
                </p:grpSpPr>
                <p:grpSp>
                  <p:nvGrpSpPr>
                    <p:cNvPr id="133140" name="Group 8"/>
                    <p:cNvGrpSpPr>
                      <a:grpSpLocks/>
                    </p:cNvGrpSpPr>
                    <p:nvPr/>
                  </p:nvGrpSpPr>
                  <p:grpSpPr bwMode="auto">
                    <a:xfrm>
                      <a:off x="0" y="710"/>
                      <a:ext cx="986" cy="374"/>
                      <a:chOff x="0" y="710"/>
                      <a:chExt cx="986" cy="374"/>
                    </a:xfrm>
                  </p:grpSpPr>
                  <p:sp>
                    <p:nvSpPr>
                      <p:cNvPr id="133186" name="Rectangle 9"/>
                      <p:cNvSpPr>
                        <a:spLocks noChangeArrowheads="1"/>
                      </p:cNvSpPr>
                      <p:nvPr/>
                    </p:nvSpPr>
                    <p:spPr bwMode="auto">
                      <a:xfrm>
                        <a:off x="43" y="710"/>
                        <a:ext cx="900"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2664">
                            <a:latin typeface="Times New Roman" panose="02020603050405020304" pitchFamily="18" charset="0"/>
                            <a:cs typeface="Times New Roman" panose="02020603050405020304" pitchFamily="18" charset="0"/>
                          </a:rPr>
                          <a:t> </a:t>
                        </a:r>
                      </a:p>
                      <a:p>
                        <a:endParaRPr lang="en-US" altLang="en-US" sz="2664">
                          <a:latin typeface="Times New Roman" panose="02020603050405020304" pitchFamily="18" charset="0"/>
                          <a:cs typeface="Arial" panose="020B0604020202020204" pitchFamily="34" charset="0"/>
                        </a:endParaRPr>
                      </a:p>
                    </p:txBody>
                  </p:sp>
                  <p:sp>
                    <p:nvSpPr>
                      <p:cNvPr id="133187" name="Rectangle 10"/>
                      <p:cNvSpPr>
                        <a:spLocks noChangeArrowheads="1"/>
                      </p:cNvSpPr>
                      <p:nvPr/>
                    </p:nvSpPr>
                    <p:spPr bwMode="auto">
                      <a:xfrm>
                        <a:off x="0" y="710"/>
                        <a:ext cx="986"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3141" name="Group 11"/>
                    <p:cNvGrpSpPr>
                      <a:grpSpLocks/>
                    </p:cNvGrpSpPr>
                    <p:nvPr/>
                  </p:nvGrpSpPr>
                  <p:grpSpPr bwMode="auto">
                    <a:xfrm>
                      <a:off x="986" y="710"/>
                      <a:ext cx="1008" cy="374"/>
                      <a:chOff x="986" y="710"/>
                      <a:chExt cx="1008" cy="374"/>
                    </a:xfrm>
                  </p:grpSpPr>
                  <p:sp>
                    <p:nvSpPr>
                      <p:cNvPr id="133184" name="Rectangle 12"/>
                      <p:cNvSpPr>
                        <a:spLocks noChangeArrowheads="1"/>
                      </p:cNvSpPr>
                      <p:nvPr/>
                    </p:nvSpPr>
                    <p:spPr bwMode="auto">
                      <a:xfrm>
                        <a:off x="1029" y="710"/>
                        <a:ext cx="922"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2664">
                            <a:latin typeface="Times New Roman" panose="02020603050405020304" pitchFamily="18" charset="0"/>
                            <a:cs typeface="Times New Roman" panose="02020603050405020304" pitchFamily="18" charset="0"/>
                          </a:rPr>
                          <a:t>  +</a:t>
                        </a:r>
                        <a:endParaRPr lang="en-US" altLang="en-US" sz="2398">
                          <a:latin typeface="Times New Roman" panose="02020603050405020304" pitchFamily="18" charset="0"/>
                          <a:cs typeface="Arial" panose="020B0604020202020204" pitchFamily="34" charset="0"/>
                        </a:endParaRPr>
                      </a:p>
                    </p:txBody>
                  </p:sp>
                  <p:sp>
                    <p:nvSpPr>
                      <p:cNvPr id="133185" name="Rectangle 13"/>
                      <p:cNvSpPr>
                        <a:spLocks noChangeArrowheads="1"/>
                      </p:cNvSpPr>
                      <p:nvPr/>
                    </p:nvSpPr>
                    <p:spPr bwMode="auto">
                      <a:xfrm>
                        <a:off x="986" y="710"/>
                        <a:ext cx="1008"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3142" name="Group 14"/>
                    <p:cNvGrpSpPr>
                      <a:grpSpLocks/>
                    </p:cNvGrpSpPr>
                    <p:nvPr/>
                  </p:nvGrpSpPr>
                  <p:grpSpPr bwMode="auto">
                    <a:xfrm>
                      <a:off x="1994" y="710"/>
                      <a:ext cx="883" cy="374"/>
                      <a:chOff x="1994" y="710"/>
                      <a:chExt cx="883" cy="374"/>
                    </a:xfrm>
                  </p:grpSpPr>
                  <p:sp>
                    <p:nvSpPr>
                      <p:cNvPr id="133182" name="Rectangle 15"/>
                      <p:cNvSpPr>
                        <a:spLocks noChangeArrowheads="1"/>
                      </p:cNvSpPr>
                      <p:nvPr/>
                    </p:nvSpPr>
                    <p:spPr bwMode="auto">
                      <a:xfrm>
                        <a:off x="2037" y="710"/>
                        <a:ext cx="797"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2664">
                            <a:latin typeface="Times New Roman" panose="02020603050405020304" pitchFamily="18" charset="0"/>
                            <a:cs typeface="Times New Roman" panose="02020603050405020304" pitchFamily="18" charset="0"/>
                          </a:rPr>
                          <a:t> -</a:t>
                        </a:r>
                        <a:endParaRPr lang="en-US" altLang="en-US" sz="2664">
                          <a:latin typeface="Times New Roman" panose="02020603050405020304" pitchFamily="18" charset="0"/>
                          <a:cs typeface="Arial" panose="020B0604020202020204" pitchFamily="34" charset="0"/>
                        </a:endParaRPr>
                      </a:p>
                    </p:txBody>
                  </p:sp>
                  <p:sp>
                    <p:nvSpPr>
                      <p:cNvPr id="133183" name="Rectangle 16"/>
                      <p:cNvSpPr>
                        <a:spLocks noChangeArrowheads="1"/>
                      </p:cNvSpPr>
                      <p:nvPr/>
                    </p:nvSpPr>
                    <p:spPr bwMode="auto">
                      <a:xfrm>
                        <a:off x="1994" y="710"/>
                        <a:ext cx="883"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3143" name="Group 17"/>
                    <p:cNvGrpSpPr>
                      <a:grpSpLocks/>
                    </p:cNvGrpSpPr>
                    <p:nvPr/>
                  </p:nvGrpSpPr>
                  <p:grpSpPr bwMode="auto">
                    <a:xfrm>
                      <a:off x="2877" y="710"/>
                      <a:ext cx="883" cy="374"/>
                      <a:chOff x="2877" y="710"/>
                      <a:chExt cx="883" cy="374"/>
                    </a:xfrm>
                  </p:grpSpPr>
                  <p:sp>
                    <p:nvSpPr>
                      <p:cNvPr id="133180" name="Rectangle 18"/>
                      <p:cNvSpPr>
                        <a:spLocks noChangeArrowheads="1"/>
                      </p:cNvSpPr>
                      <p:nvPr/>
                    </p:nvSpPr>
                    <p:spPr bwMode="auto">
                      <a:xfrm>
                        <a:off x="2920" y="710"/>
                        <a:ext cx="797"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2664">
                            <a:latin typeface="Times New Roman" panose="02020603050405020304" pitchFamily="18" charset="0"/>
                            <a:cs typeface="Times New Roman" panose="02020603050405020304" pitchFamily="18" charset="0"/>
                          </a:rPr>
                          <a:t> </a:t>
                        </a:r>
                      </a:p>
                      <a:p>
                        <a:endParaRPr lang="en-US" altLang="en-US" sz="2664">
                          <a:latin typeface="Times New Roman" panose="02020603050405020304" pitchFamily="18" charset="0"/>
                          <a:cs typeface="Arial" panose="020B0604020202020204" pitchFamily="34" charset="0"/>
                        </a:endParaRPr>
                      </a:p>
                    </p:txBody>
                  </p:sp>
                  <p:sp>
                    <p:nvSpPr>
                      <p:cNvPr id="133181" name="Rectangle 19"/>
                      <p:cNvSpPr>
                        <a:spLocks noChangeArrowheads="1"/>
                      </p:cNvSpPr>
                      <p:nvPr/>
                    </p:nvSpPr>
                    <p:spPr bwMode="auto">
                      <a:xfrm>
                        <a:off x="2877" y="710"/>
                        <a:ext cx="883"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3144" name="Group 20"/>
                    <p:cNvGrpSpPr>
                      <a:grpSpLocks/>
                    </p:cNvGrpSpPr>
                    <p:nvPr/>
                  </p:nvGrpSpPr>
                  <p:grpSpPr bwMode="auto">
                    <a:xfrm>
                      <a:off x="0" y="1084"/>
                      <a:ext cx="986" cy="374"/>
                      <a:chOff x="0" y="1084"/>
                      <a:chExt cx="986" cy="374"/>
                    </a:xfrm>
                  </p:grpSpPr>
                  <p:sp>
                    <p:nvSpPr>
                      <p:cNvPr id="133178" name="Rectangle 21"/>
                      <p:cNvSpPr>
                        <a:spLocks noChangeArrowheads="1"/>
                      </p:cNvSpPr>
                      <p:nvPr/>
                    </p:nvSpPr>
                    <p:spPr bwMode="auto">
                      <a:xfrm>
                        <a:off x="43" y="1084"/>
                        <a:ext cx="900"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2664">
                            <a:latin typeface="Times New Roman" panose="02020603050405020304" pitchFamily="18" charset="0"/>
                            <a:cs typeface="Times New Roman" panose="02020603050405020304" pitchFamily="18" charset="0"/>
                          </a:rPr>
                          <a:t>+</a:t>
                        </a:r>
                      </a:p>
                      <a:p>
                        <a:endParaRPr lang="en-US" altLang="en-US" sz="2664">
                          <a:latin typeface="Times New Roman" panose="02020603050405020304" pitchFamily="18" charset="0"/>
                          <a:cs typeface="Arial" panose="020B0604020202020204" pitchFamily="34" charset="0"/>
                        </a:endParaRPr>
                      </a:p>
                    </p:txBody>
                  </p:sp>
                  <p:sp>
                    <p:nvSpPr>
                      <p:cNvPr id="133179" name="Rectangle 22"/>
                      <p:cNvSpPr>
                        <a:spLocks noChangeArrowheads="1"/>
                      </p:cNvSpPr>
                      <p:nvPr/>
                    </p:nvSpPr>
                    <p:spPr bwMode="auto">
                      <a:xfrm>
                        <a:off x="0" y="1084"/>
                        <a:ext cx="986"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3145" name="Group 23"/>
                    <p:cNvGrpSpPr>
                      <a:grpSpLocks/>
                    </p:cNvGrpSpPr>
                    <p:nvPr/>
                  </p:nvGrpSpPr>
                  <p:grpSpPr bwMode="auto">
                    <a:xfrm>
                      <a:off x="986" y="1084"/>
                      <a:ext cx="1008" cy="374"/>
                      <a:chOff x="986" y="1084"/>
                      <a:chExt cx="1008" cy="374"/>
                    </a:xfrm>
                  </p:grpSpPr>
                  <p:sp>
                    <p:nvSpPr>
                      <p:cNvPr id="133176" name="Rectangle 24"/>
                      <p:cNvSpPr>
                        <a:spLocks noChangeArrowheads="1"/>
                      </p:cNvSpPr>
                      <p:nvPr/>
                    </p:nvSpPr>
                    <p:spPr bwMode="auto">
                      <a:xfrm>
                        <a:off x="1029" y="1084"/>
                        <a:ext cx="922"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3197">
                            <a:latin typeface="Times New Roman" panose="02020603050405020304" pitchFamily="18" charset="0"/>
                            <a:cs typeface="Times New Roman" panose="02020603050405020304" pitchFamily="18" charset="0"/>
                          </a:rPr>
                          <a:t>168</a:t>
                        </a:r>
                      </a:p>
                      <a:p>
                        <a:endParaRPr lang="en-US" altLang="en-US" sz="3197">
                          <a:latin typeface="Times New Roman" panose="02020603050405020304" pitchFamily="18" charset="0"/>
                          <a:cs typeface="Arial" panose="020B0604020202020204" pitchFamily="34" charset="0"/>
                        </a:endParaRPr>
                      </a:p>
                    </p:txBody>
                  </p:sp>
                  <p:sp>
                    <p:nvSpPr>
                      <p:cNvPr id="133177" name="Rectangle 25"/>
                      <p:cNvSpPr>
                        <a:spLocks noChangeArrowheads="1"/>
                      </p:cNvSpPr>
                      <p:nvPr/>
                    </p:nvSpPr>
                    <p:spPr bwMode="auto">
                      <a:xfrm>
                        <a:off x="986" y="1084"/>
                        <a:ext cx="1008"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3146" name="Group 26"/>
                    <p:cNvGrpSpPr>
                      <a:grpSpLocks/>
                    </p:cNvGrpSpPr>
                    <p:nvPr/>
                  </p:nvGrpSpPr>
                  <p:grpSpPr bwMode="auto">
                    <a:xfrm>
                      <a:off x="1994" y="1084"/>
                      <a:ext cx="883" cy="374"/>
                      <a:chOff x="1994" y="1084"/>
                      <a:chExt cx="883" cy="374"/>
                    </a:xfrm>
                  </p:grpSpPr>
                  <p:sp>
                    <p:nvSpPr>
                      <p:cNvPr id="133174" name="Rectangle 27"/>
                      <p:cNvSpPr>
                        <a:spLocks noChangeArrowheads="1"/>
                      </p:cNvSpPr>
                      <p:nvPr/>
                    </p:nvSpPr>
                    <p:spPr bwMode="auto">
                      <a:xfrm>
                        <a:off x="2037" y="1084"/>
                        <a:ext cx="797"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3197">
                            <a:latin typeface="Times New Roman" panose="02020603050405020304" pitchFamily="18" charset="0"/>
                            <a:cs typeface="Times New Roman" panose="02020603050405020304" pitchFamily="18" charset="0"/>
                          </a:rPr>
                          <a:t>148</a:t>
                        </a:r>
                      </a:p>
                      <a:p>
                        <a:endParaRPr lang="en-US" altLang="en-US" sz="3197">
                          <a:latin typeface="Times New Roman" panose="02020603050405020304" pitchFamily="18" charset="0"/>
                          <a:cs typeface="Arial" panose="020B0604020202020204" pitchFamily="34" charset="0"/>
                        </a:endParaRPr>
                      </a:p>
                    </p:txBody>
                  </p:sp>
                  <p:sp>
                    <p:nvSpPr>
                      <p:cNvPr id="133175" name="Rectangle 28"/>
                      <p:cNvSpPr>
                        <a:spLocks noChangeArrowheads="1"/>
                      </p:cNvSpPr>
                      <p:nvPr/>
                    </p:nvSpPr>
                    <p:spPr bwMode="auto">
                      <a:xfrm>
                        <a:off x="1994" y="1084"/>
                        <a:ext cx="883"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3147" name="Group 29"/>
                    <p:cNvGrpSpPr>
                      <a:grpSpLocks/>
                    </p:cNvGrpSpPr>
                    <p:nvPr/>
                  </p:nvGrpSpPr>
                  <p:grpSpPr bwMode="auto">
                    <a:xfrm>
                      <a:off x="2877" y="1084"/>
                      <a:ext cx="883" cy="374"/>
                      <a:chOff x="2877" y="1084"/>
                      <a:chExt cx="883" cy="374"/>
                    </a:xfrm>
                  </p:grpSpPr>
                  <p:sp>
                    <p:nvSpPr>
                      <p:cNvPr id="133172" name="Rectangle 30"/>
                      <p:cNvSpPr>
                        <a:spLocks noChangeArrowheads="1"/>
                      </p:cNvSpPr>
                      <p:nvPr/>
                    </p:nvSpPr>
                    <p:spPr bwMode="auto">
                      <a:xfrm>
                        <a:off x="2920" y="1084"/>
                        <a:ext cx="797"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endParaRPr lang="en-US" altLang="en-US" sz="2664">
                          <a:latin typeface="Times New Roman" panose="02020603050405020304" pitchFamily="18" charset="0"/>
                          <a:cs typeface="Arial" panose="020B0604020202020204" pitchFamily="34" charset="0"/>
                        </a:endParaRPr>
                      </a:p>
                    </p:txBody>
                  </p:sp>
                  <p:sp>
                    <p:nvSpPr>
                      <p:cNvPr id="133173" name="Rectangle 31"/>
                      <p:cNvSpPr>
                        <a:spLocks noChangeArrowheads="1"/>
                      </p:cNvSpPr>
                      <p:nvPr/>
                    </p:nvSpPr>
                    <p:spPr bwMode="auto">
                      <a:xfrm>
                        <a:off x="2877" y="1084"/>
                        <a:ext cx="883"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3148" name="Group 32"/>
                    <p:cNvGrpSpPr>
                      <a:grpSpLocks/>
                    </p:cNvGrpSpPr>
                    <p:nvPr/>
                  </p:nvGrpSpPr>
                  <p:grpSpPr bwMode="auto">
                    <a:xfrm>
                      <a:off x="0" y="1458"/>
                      <a:ext cx="986" cy="374"/>
                      <a:chOff x="0" y="1458"/>
                      <a:chExt cx="986" cy="374"/>
                    </a:xfrm>
                  </p:grpSpPr>
                  <p:sp>
                    <p:nvSpPr>
                      <p:cNvPr id="133170" name="Rectangle 33"/>
                      <p:cNvSpPr>
                        <a:spLocks noChangeArrowheads="1"/>
                      </p:cNvSpPr>
                      <p:nvPr/>
                    </p:nvSpPr>
                    <p:spPr bwMode="auto">
                      <a:xfrm>
                        <a:off x="43" y="1458"/>
                        <a:ext cx="900"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2664">
                            <a:latin typeface="Times New Roman" panose="02020603050405020304" pitchFamily="18" charset="0"/>
                            <a:cs typeface="Times New Roman" panose="02020603050405020304" pitchFamily="18" charset="0"/>
                          </a:rPr>
                          <a:t>-</a:t>
                        </a:r>
                      </a:p>
                      <a:p>
                        <a:endParaRPr lang="en-US" altLang="en-US" sz="2664">
                          <a:latin typeface="Times New Roman" panose="02020603050405020304" pitchFamily="18" charset="0"/>
                          <a:cs typeface="Arial" panose="020B0604020202020204" pitchFamily="34" charset="0"/>
                        </a:endParaRPr>
                      </a:p>
                    </p:txBody>
                  </p:sp>
                  <p:sp>
                    <p:nvSpPr>
                      <p:cNvPr id="133171" name="Rectangle 34"/>
                      <p:cNvSpPr>
                        <a:spLocks noChangeArrowheads="1"/>
                      </p:cNvSpPr>
                      <p:nvPr/>
                    </p:nvSpPr>
                    <p:spPr bwMode="auto">
                      <a:xfrm>
                        <a:off x="0" y="1458"/>
                        <a:ext cx="986"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3149" name="Group 35"/>
                    <p:cNvGrpSpPr>
                      <a:grpSpLocks/>
                    </p:cNvGrpSpPr>
                    <p:nvPr/>
                  </p:nvGrpSpPr>
                  <p:grpSpPr bwMode="auto">
                    <a:xfrm>
                      <a:off x="986" y="1458"/>
                      <a:ext cx="1008" cy="374"/>
                      <a:chOff x="986" y="1458"/>
                      <a:chExt cx="1008" cy="374"/>
                    </a:xfrm>
                  </p:grpSpPr>
                  <p:sp>
                    <p:nvSpPr>
                      <p:cNvPr id="133168" name="Rectangle 36"/>
                      <p:cNvSpPr>
                        <a:spLocks noChangeArrowheads="1"/>
                      </p:cNvSpPr>
                      <p:nvPr/>
                    </p:nvSpPr>
                    <p:spPr bwMode="auto">
                      <a:xfrm>
                        <a:off x="1029" y="1458"/>
                        <a:ext cx="922"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3197">
                            <a:latin typeface="Times New Roman" panose="02020603050405020304" pitchFamily="18" charset="0"/>
                            <a:cs typeface="Times New Roman" panose="02020603050405020304" pitchFamily="18" charset="0"/>
                          </a:rPr>
                          <a:t>32</a:t>
                        </a:r>
                      </a:p>
                      <a:p>
                        <a:endParaRPr lang="en-US" altLang="en-US" sz="3197">
                          <a:latin typeface="Times New Roman" panose="02020603050405020304" pitchFamily="18" charset="0"/>
                          <a:cs typeface="Arial" panose="020B0604020202020204" pitchFamily="34" charset="0"/>
                        </a:endParaRPr>
                      </a:p>
                    </p:txBody>
                  </p:sp>
                  <p:sp>
                    <p:nvSpPr>
                      <p:cNvPr id="133169" name="Rectangle 37"/>
                      <p:cNvSpPr>
                        <a:spLocks noChangeArrowheads="1"/>
                      </p:cNvSpPr>
                      <p:nvPr/>
                    </p:nvSpPr>
                    <p:spPr bwMode="auto">
                      <a:xfrm>
                        <a:off x="986" y="1458"/>
                        <a:ext cx="1008"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3150" name="Group 38"/>
                    <p:cNvGrpSpPr>
                      <a:grpSpLocks/>
                    </p:cNvGrpSpPr>
                    <p:nvPr/>
                  </p:nvGrpSpPr>
                  <p:grpSpPr bwMode="auto">
                    <a:xfrm>
                      <a:off x="1994" y="1458"/>
                      <a:ext cx="883" cy="374"/>
                      <a:chOff x="1994" y="1458"/>
                      <a:chExt cx="883" cy="374"/>
                    </a:xfrm>
                  </p:grpSpPr>
                  <p:sp>
                    <p:nvSpPr>
                      <p:cNvPr id="133166" name="Rectangle 39"/>
                      <p:cNvSpPr>
                        <a:spLocks noChangeArrowheads="1"/>
                      </p:cNvSpPr>
                      <p:nvPr/>
                    </p:nvSpPr>
                    <p:spPr bwMode="auto">
                      <a:xfrm>
                        <a:off x="2037" y="1458"/>
                        <a:ext cx="797"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3197">
                            <a:latin typeface="Times New Roman" panose="02020603050405020304" pitchFamily="18" charset="0"/>
                            <a:cs typeface="Times New Roman" panose="02020603050405020304" pitchFamily="18" charset="0"/>
                          </a:rPr>
                          <a:t>52</a:t>
                        </a:r>
                      </a:p>
                      <a:p>
                        <a:endParaRPr lang="en-US" altLang="en-US" sz="3197">
                          <a:latin typeface="Times New Roman" panose="02020603050405020304" pitchFamily="18" charset="0"/>
                          <a:cs typeface="Arial" panose="020B0604020202020204" pitchFamily="34" charset="0"/>
                        </a:endParaRPr>
                      </a:p>
                    </p:txBody>
                  </p:sp>
                  <p:sp>
                    <p:nvSpPr>
                      <p:cNvPr id="133167" name="Rectangle 40"/>
                      <p:cNvSpPr>
                        <a:spLocks noChangeArrowheads="1"/>
                      </p:cNvSpPr>
                      <p:nvPr/>
                    </p:nvSpPr>
                    <p:spPr bwMode="auto">
                      <a:xfrm>
                        <a:off x="1994" y="1458"/>
                        <a:ext cx="883"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3151" name="Group 41"/>
                    <p:cNvGrpSpPr>
                      <a:grpSpLocks/>
                    </p:cNvGrpSpPr>
                    <p:nvPr/>
                  </p:nvGrpSpPr>
                  <p:grpSpPr bwMode="auto">
                    <a:xfrm>
                      <a:off x="2877" y="1458"/>
                      <a:ext cx="883" cy="374"/>
                      <a:chOff x="2877" y="1458"/>
                      <a:chExt cx="883" cy="374"/>
                    </a:xfrm>
                  </p:grpSpPr>
                  <p:sp>
                    <p:nvSpPr>
                      <p:cNvPr id="133164" name="Rectangle 42"/>
                      <p:cNvSpPr>
                        <a:spLocks noChangeArrowheads="1"/>
                      </p:cNvSpPr>
                      <p:nvPr/>
                    </p:nvSpPr>
                    <p:spPr bwMode="auto">
                      <a:xfrm>
                        <a:off x="2920" y="1458"/>
                        <a:ext cx="797"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2664">
                          <a:latin typeface="Times New Roman" panose="02020603050405020304" pitchFamily="18" charset="0"/>
                          <a:cs typeface="Arial" panose="020B0604020202020204" pitchFamily="34" charset="0"/>
                        </a:endParaRPr>
                      </a:p>
                    </p:txBody>
                  </p:sp>
                  <p:sp>
                    <p:nvSpPr>
                      <p:cNvPr id="133165" name="Rectangle 43"/>
                      <p:cNvSpPr>
                        <a:spLocks noChangeArrowheads="1"/>
                      </p:cNvSpPr>
                      <p:nvPr/>
                    </p:nvSpPr>
                    <p:spPr bwMode="auto">
                      <a:xfrm>
                        <a:off x="2877" y="1458"/>
                        <a:ext cx="883"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3152" name="Group 44"/>
                    <p:cNvGrpSpPr>
                      <a:grpSpLocks/>
                    </p:cNvGrpSpPr>
                    <p:nvPr/>
                  </p:nvGrpSpPr>
                  <p:grpSpPr bwMode="auto">
                    <a:xfrm>
                      <a:off x="0" y="1832"/>
                      <a:ext cx="986" cy="374"/>
                      <a:chOff x="0" y="1832"/>
                      <a:chExt cx="986" cy="374"/>
                    </a:xfrm>
                  </p:grpSpPr>
                  <p:sp>
                    <p:nvSpPr>
                      <p:cNvPr id="133162" name="Rectangle 45"/>
                      <p:cNvSpPr>
                        <a:spLocks noChangeArrowheads="1"/>
                      </p:cNvSpPr>
                      <p:nvPr/>
                    </p:nvSpPr>
                    <p:spPr bwMode="auto">
                      <a:xfrm>
                        <a:off x="43" y="1832"/>
                        <a:ext cx="900"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2664">
                            <a:latin typeface="Times New Roman" panose="02020603050405020304" pitchFamily="18" charset="0"/>
                            <a:cs typeface="Times New Roman" panose="02020603050405020304" pitchFamily="18" charset="0"/>
                          </a:rPr>
                          <a:t> </a:t>
                        </a:r>
                      </a:p>
                      <a:p>
                        <a:endParaRPr lang="en-US" altLang="en-US" sz="2664">
                          <a:latin typeface="Times New Roman" panose="02020603050405020304" pitchFamily="18" charset="0"/>
                          <a:cs typeface="Arial" panose="020B0604020202020204" pitchFamily="34" charset="0"/>
                        </a:endParaRPr>
                      </a:p>
                    </p:txBody>
                  </p:sp>
                  <p:sp>
                    <p:nvSpPr>
                      <p:cNvPr id="133163" name="Rectangle 46"/>
                      <p:cNvSpPr>
                        <a:spLocks noChangeArrowheads="1"/>
                      </p:cNvSpPr>
                      <p:nvPr/>
                    </p:nvSpPr>
                    <p:spPr bwMode="auto">
                      <a:xfrm>
                        <a:off x="0" y="1832"/>
                        <a:ext cx="986"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3153" name="Group 47"/>
                    <p:cNvGrpSpPr>
                      <a:grpSpLocks/>
                    </p:cNvGrpSpPr>
                    <p:nvPr/>
                  </p:nvGrpSpPr>
                  <p:grpSpPr bwMode="auto">
                    <a:xfrm>
                      <a:off x="986" y="1832"/>
                      <a:ext cx="1008" cy="374"/>
                      <a:chOff x="986" y="1832"/>
                      <a:chExt cx="1008" cy="374"/>
                    </a:xfrm>
                  </p:grpSpPr>
                  <p:sp>
                    <p:nvSpPr>
                      <p:cNvPr id="133160" name="Rectangle 48"/>
                      <p:cNvSpPr>
                        <a:spLocks noChangeArrowheads="1"/>
                      </p:cNvSpPr>
                      <p:nvPr/>
                    </p:nvSpPr>
                    <p:spPr bwMode="auto">
                      <a:xfrm>
                        <a:off x="1029" y="1832"/>
                        <a:ext cx="922"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r>
                          <a:rPr lang="en-US" altLang="en-US" sz="3197">
                            <a:latin typeface="Times New Roman" panose="02020603050405020304" pitchFamily="18" charset="0"/>
                            <a:cs typeface="Arial" panose="020B0604020202020204" pitchFamily="34" charset="0"/>
                          </a:rPr>
                          <a:t>200</a:t>
                        </a:r>
                      </a:p>
                    </p:txBody>
                  </p:sp>
                  <p:sp>
                    <p:nvSpPr>
                      <p:cNvPr id="133161" name="Rectangle 49"/>
                      <p:cNvSpPr>
                        <a:spLocks noChangeArrowheads="1"/>
                      </p:cNvSpPr>
                      <p:nvPr/>
                    </p:nvSpPr>
                    <p:spPr bwMode="auto">
                      <a:xfrm>
                        <a:off x="986" y="1832"/>
                        <a:ext cx="1008"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3154" name="Group 50"/>
                    <p:cNvGrpSpPr>
                      <a:grpSpLocks/>
                    </p:cNvGrpSpPr>
                    <p:nvPr/>
                  </p:nvGrpSpPr>
                  <p:grpSpPr bwMode="auto">
                    <a:xfrm>
                      <a:off x="1994" y="1832"/>
                      <a:ext cx="883" cy="374"/>
                      <a:chOff x="1994" y="1832"/>
                      <a:chExt cx="883" cy="374"/>
                    </a:xfrm>
                  </p:grpSpPr>
                  <p:sp>
                    <p:nvSpPr>
                      <p:cNvPr id="133158" name="Rectangle 51"/>
                      <p:cNvSpPr>
                        <a:spLocks noChangeArrowheads="1"/>
                      </p:cNvSpPr>
                      <p:nvPr/>
                    </p:nvSpPr>
                    <p:spPr bwMode="auto">
                      <a:xfrm>
                        <a:off x="2037" y="1832"/>
                        <a:ext cx="797"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r>
                          <a:rPr lang="en-US" altLang="en-US" sz="3197">
                            <a:latin typeface="Times New Roman" panose="02020603050405020304" pitchFamily="18" charset="0"/>
                            <a:cs typeface="Arial" panose="020B0604020202020204" pitchFamily="34" charset="0"/>
                          </a:rPr>
                          <a:t>200</a:t>
                        </a:r>
                      </a:p>
                    </p:txBody>
                  </p:sp>
                  <p:sp>
                    <p:nvSpPr>
                      <p:cNvPr id="133159" name="Rectangle 52"/>
                      <p:cNvSpPr>
                        <a:spLocks noChangeArrowheads="1"/>
                      </p:cNvSpPr>
                      <p:nvPr/>
                    </p:nvSpPr>
                    <p:spPr bwMode="auto">
                      <a:xfrm>
                        <a:off x="1994" y="1832"/>
                        <a:ext cx="883"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3155" name="Group 53"/>
                    <p:cNvGrpSpPr>
                      <a:grpSpLocks/>
                    </p:cNvGrpSpPr>
                    <p:nvPr/>
                  </p:nvGrpSpPr>
                  <p:grpSpPr bwMode="auto">
                    <a:xfrm>
                      <a:off x="2877" y="1832"/>
                      <a:ext cx="883" cy="374"/>
                      <a:chOff x="2877" y="1832"/>
                      <a:chExt cx="883" cy="374"/>
                    </a:xfrm>
                  </p:grpSpPr>
                  <p:sp>
                    <p:nvSpPr>
                      <p:cNvPr id="133156" name="Rectangle 54"/>
                      <p:cNvSpPr>
                        <a:spLocks noChangeArrowheads="1"/>
                      </p:cNvSpPr>
                      <p:nvPr/>
                    </p:nvSpPr>
                    <p:spPr bwMode="auto">
                      <a:xfrm>
                        <a:off x="2920" y="1832"/>
                        <a:ext cx="797"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endParaRPr lang="en-US" altLang="en-US" sz="2664">
                          <a:latin typeface="Times New Roman" panose="02020603050405020304" pitchFamily="18" charset="0"/>
                          <a:cs typeface="Arial" panose="020B0604020202020204" pitchFamily="34" charset="0"/>
                        </a:endParaRPr>
                      </a:p>
                    </p:txBody>
                  </p:sp>
                  <p:sp>
                    <p:nvSpPr>
                      <p:cNvPr id="133157" name="Rectangle 55"/>
                      <p:cNvSpPr>
                        <a:spLocks noChangeArrowheads="1"/>
                      </p:cNvSpPr>
                      <p:nvPr/>
                    </p:nvSpPr>
                    <p:spPr bwMode="auto">
                      <a:xfrm>
                        <a:off x="2877" y="1832"/>
                        <a:ext cx="883"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sp>
                <p:nvSpPr>
                  <p:cNvPr id="133139" name="Rectangle 56"/>
                  <p:cNvSpPr>
                    <a:spLocks noChangeArrowheads="1"/>
                  </p:cNvSpPr>
                  <p:nvPr/>
                </p:nvSpPr>
                <p:spPr bwMode="auto">
                  <a:xfrm>
                    <a:off x="336" y="1152"/>
                    <a:ext cx="5232" cy="1728"/>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1112">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3134" name="Group 57"/>
                <p:cNvGrpSpPr>
                  <a:grpSpLocks/>
                </p:cNvGrpSpPr>
                <p:nvPr/>
              </p:nvGrpSpPr>
              <p:grpSpPr bwMode="auto">
                <a:xfrm>
                  <a:off x="1728" y="2352"/>
                  <a:ext cx="2640" cy="864"/>
                  <a:chOff x="1728" y="1584"/>
                  <a:chExt cx="2640" cy="864"/>
                </a:xfrm>
              </p:grpSpPr>
              <p:sp>
                <p:nvSpPr>
                  <p:cNvPr id="133135" name="Rectangle 58"/>
                  <p:cNvSpPr>
                    <a:spLocks noChangeArrowheads="1"/>
                  </p:cNvSpPr>
                  <p:nvPr/>
                </p:nvSpPr>
                <p:spPr bwMode="auto">
                  <a:xfrm>
                    <a:off x="1728" y="1584"/>
                    <a:ext cx="2640" cy="864"/>
                  </a:xfrm>
                  <a:prstGeom prst="rect">
                    <a:avLst/>
                  </a:prstGeom>
                  <a:noFill/>
                  <a:ln w="15875">
                    <a:solidFill>
                      <a:schemeClr val="tx1"/>
                    </a:solidFill>
                    <a:miter lim="800000"/>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sp>
                <p:nvSpPr>
                  <p:cNvPr id="133136" name="Line 59"/>
                  <p:cNvSpPr>
                    <a:spLocks noChangeShapeType="1"/>
                  </p:cNvSpPr>
                  <p:nvPr/>
                </p:nvSpPr>
                <p:spPr bwMode="auto">
                  <a:xfrm>
                    <a:off x="1728" y="1993"/>
                    <a:ext cx="2640" cy="0"/>
                  </a:xfrm>
                  <a:prstGeom prst="line">
                    <a:avLst/>
                  </a:prstGeom>
                  <a:noFill/>
                  <a:ln w="158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p>
                    <a:endParaRPr lang="en-US" sz="2398"/>
                  </a:p>
                </p:txBody>
              </p:sp>
              <p:sp>
                <p:nvSpPr>
                  <p:cNvPr id="133137" name="Line 60"/>
                  <p:cNvSpPr>
                    <a:spLocks noChangeShapeType="1"/>
                  </p:cNvSpPr>
                  <p:nvPr/>
                </p:nvSpPr>
                <p:spPr bwMode="auto">
                  <a:xfrm>
                    <a:off x="3101" y="1584"/>
                    <a:ext cx="0" cy="864"/>
                  </a:xfrm>
                  <a:prstGeom prst="line">
                    <a:avLst/>
                  </a:prstGeom>
                  <a:noFill/>
                  <a:ln w="158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p>
                    <a:endParaRPr lang="en-US" sz="2398"/>
                  </a:p>
                </p:txBody>
              </p:sp>
            </p:grpSp>
          </p:grpSp>
          <p:sp>
            <p:nvSpPr>
              <p:cNvPr id="133131" name="Text Box 61"/>
              <p:cNvSpPr txBox="1">
                <a:spLocks noChangeArrowheads="1"/>
              </p:cNvSpPr>
              <p:nvPr/>
            </p:nvSpPr>
            <p:spPr bwMode="auto">
              <a:xfrm>
                <a:off x="1823" y="2592"/>
                <a:ext cx="2017" cy="37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algn="ctr" eaLnBrk="1" hangingPunct="1">
                  <a:spcBef>
                    <a:spcPct val="50000"/>
                  </a:spcBef>
                </a:pPr>
                <a:r>
                  <a:rPr lang="en-US" altLang="en-US" sz="3197" b="0" u="sng">
                    <a:latin typeface="Times New Roman" panose="02020603050405020304" pitchFamily="18" charset="0"/>
                    <a:cs typeface="Arial" panose="020B0604020202020204" pitchFamily="34" charset="0"/>
                  </a:rPr>
                  <a:t>Cellulite</a:t>
                </a:r>
              </a:p>
            </p:txBody>
          </p:sp>
          <p:sp>
            <p:nvSpPr>
              <p:cNvPr id="133132" name="Text Box 62"/>
              <p:cNvSpPr txBox="1">
                <a:spLocks noChangeArrowheads="1"/>
              </p:cNvSpPr>
              <p:nvPr/>
            </p:nvSpPr>
            <p:spPr bwMode="auto">
              <a:xfrm>
                <a:off x="-240" y="2977"/>
                <a:ext cx="2016" cy="37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algn="ctr" eaLnBrk="1" hangingPunct="1">
                  <a:spcBef>
                    <a:spcPct val="50000"/>
                  </a:spcBef>
                </a:pPr>
                <a:r>
                  <a:rPr lang="en-US" altLang="en-US" sz="3197" b="0" u="sng">
                    <a:latin typeface="Times New Roman" panose="02020603050405020304" pitchFamily="18" charset="0"/>
                    <a:cs typeface="Arial" panose="020B0604020202020204" pitchFamily="34" charset="0"/>
                  </a:rPr>
                  <a:t>Cellulite DX Test</a:t>
                </a:r>
              </a:p>
            </p:txBody>
          </p:sp>
        </p:grpSp>
        <p:sp>
          <p:nvSpPr>
            <p:cNvPr id="133128" name="Text Box 63"/>
            <p:cNvSpPr txBox="1">
              <a:spLocks noChangeArrowheads="1"/>
            </p:cNvSpPr>
            <p:nvPr/>
          </p:nvSpPr>
          <p:spPr bwMode="auto">
            <a:xfrm>
              <a:off x="4464" y="3359"/>
              <a:ext cx="624" cy="37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algn="ctr" eaLnBrk="1" hangingPunct="1">
                <a:spcBef>
                  <a:spcPct val="50000"/>
                </a:spcBef>
              </a:pPr>
              <a:endParaRPr lang="en-US" altLang="en-US" sz="3197" b="0">
                <a:latin typeface="Times New Roman" panose="02020603050405020304" pitchFamily="18" charset="0"/>
                <a:cs typeface="Arial" panose="020B0604020202020204" pitchFamily="34" charset="0"/>
              </a:endParaRPr>
            </a:p>
          </p:txBody>
        </p:sp>
        <p:sp>
          <p:nvSpPr>
            <p:cNvPr id="133129" name="Text Box 64"/>
            <p:cNvSpPr txBox="1">
              <a:spLocks noChangeArrowheads="1"/>
            </p:cNvSpPr>
            <p:nvPr/>
          </p:nvSpPr>
          <p:spPr bwMode="auto">
            <a:xfrm>
              <a:off x="4464" y="3792"/>
              <a:ext cx="624" cy="37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algn="ctr" eaLnBrk="1" hangingPunct="1">
                <a:spcBef>
                  <a:spcPct val="50000"/>
                </a:spcBef>
              </a:pPr>
              <a:endParaRPr lang="en-US" altLang="en-US" sz="3197" b="0">
                <a:latin typeface="Times New Roman" panose="02020603050405020304" pitchFamily="18" charset="0"/>
                <a:cs typeface="Arial" panose="020B0604020202020204" pitchFamily="34" charset="0"/>
              </a:endParaRPr>
            </a:p>
          </p:txBody>
        </p:sp>
      </p:grpSp>
      <p:sp>
        <p:nvSpPr>
          <p:cNvPr id="133124" name="Text Box 66"/>
          <p:cNvSpPr txBox="1">
            <a:spLocks noChangeArrowheads="1"/>
          </p:cNvSpPr>
          <p:nvPr/>
        </p:nvSpPr>
        <p:spPr bwMode="auto">
          <a:xfrm>
            <a:off x="8633650" y="2742779"/>
            <a:ext cx="1725602" cy="538161"/>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algn="ctr" eaLnBrk="1" hangingPunct="1">
              <a:spcBef>
                <a:spcPct val="50000"/>
              </a:spcBef>
            </a:pPr>
            <a:r>
              <a:rPr lang="en-US" altLang="en-US" sz="3197">
                <a:latin typeface="Times New Roman" panose="02020603050405020304" pitchFamily="18" charset="0"/>
                <a:cs typeface="Arial" panose="020B0604020202020204" pitchFamily="34" charset="0"/>
              </a:rPr>
              <a:t>316</a:t>
            </a:r>
          </a:p>
        </p:txBody>
      </p:sp>
      <p:sp>
        <p:nvSpPr>
          <p:cNvPr id="133125" name="Text Box 67"/>
          <p:cNvSpPr txBox="1">
            <a:spLocks noChangeArrowheads="1"/>
          </p:cNvSpPr>
          <p:nvPr/>
        </p:nvSpPr>
        <p:spPr bwMode="auto">
          <a:xfrm>
            <a:off x="8735156" y="3430058"/>
            <a:ext cx="1624096" cy="538161"/>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algn="ctr" eaLnBrk="1" hangingPunct="1">
              <a:spcBef>
                <a:spcPct val="50000"/>
              </a:spcBef>
            </a:pPr>
            <a:r>
              <a:rPr lang="en-US" altLang="en-US" sz="3197">
                <a:latin typeface="Times New Roman" panose="02020603050405020304" pitchFamily="18" charset="0"/>
                <a:cs typeface="Arial" panose="020B0604020202020204" pitchFamily="34" charset="0"/>
              </a:rPr>
              <a:t>84</a:t>
            </a:r>
          </a:p>
        </p:txBody>
      </p:sp>
      <p:sp>
        <p:nvSpPr>
          <p:cNvPr id="108550" name="Text Box 71"/>
          <p:cNvSpPr txBox="1">
            <a:spLocks noChangeArrowheads="1"/>
          </p:cNvSpPr>
          <p:nvPr/>
        </p:nvSpPr>
        <p:spPr bwMode="auto">
          <a:xfrm>
            <a:off x="614676" y="4817307"/>
            <a:ext cx="11571685" cy="1568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spcBef>
                <a:spcPct val="50000"/>
              </a:spcBef>
            </a:pPr>
            <a:r>
              <a:rPr lang="en-US" altLang="en-US" sz="3197" b="0"/>
              <a:t>PPV and NPV cannot be calculated directly because the prevalence of cellulite in the sample differs from the prevalence in the general population.</a:t>
            </a:r>
          </a:p>
        </p:txBody>
      </p:sp>
    </p:spTree>
    <p:extLst>
      <p:ext uri="{BB962C8B-B14F-4D97-AF65-F5344CB8AC3E}">
        <p14:creationId xmlns:p14="http://schemas.microsoft.com/office/powerpoint/2010/main" val="12896273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8550"/>
                                        </p:tgtEl>
                                        <p:attrNameLst>
                                          <p:attrName>style.visibility</p:attrName>
                                        </p:attrNameLst>
                                      </p:cBhvr>
                                      <p:to>
                                        <p:strVal val="visible"/>
                                      </p:to>
                                    </p:set>
                                    <p:anim calcmode="lin" valueType="num">
                                      <p:cBhvr additive="base">
                                        <p:cTn id="7" dur="500" fill="hold"/>
                                        <p:tgtEl>
                                          <p:spTgt spid="108550"/>
                                        </p:tgtEl>
                                        <p:attrNameLst>
                                          <p:attrName>ppt_x</p:attrName>
                                        </p:attrNameLst>
                                      </p:cBhvr>
                                      <p:tavLst>
                                        <p:tav tm="0">
                                          <p:val>
                                            <p:strVal val="0-#ppt_w/2"/>
                                          </p:val>
                                        </p:tav>
                                        <p:tav tm="100000">
                                          <p:val>
                                            <p:strVal val="#ppt_x"/>
                                          </p:val>
                                        </p:tav>
                                      </p:tavLst>
                                    </p:anim>
                                    <p:anim calcmode="lin" valueType="num">
                                      <p:cBhvr additive="base">
                                        <p:cTn id="8" dur="500" fill="hold"/>
                                        <p:tgtEl>
                                          <p:spTgt spid="1085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5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idx="4294967295"/>
          </p:nvPr>
        </p:nvSpPr>
        <p:spPr>
          <a:xfrm>
            <a:off x="1528230" y="609036"/>
            <a:ext cx="10353613" cy="1144058"/>
          </a:xfrm>
        </p:spPr>
        <p:txBody>
          <a:bodyPr>
            <a:normAutofit fontScale="90000"/>
          </a:bodyPr>
          <a:lstStyle/>
          <a:p>
            <a:pPr eaLnBrk="1" hangingPunct="1"/>
            <a:r>
              <a:rPr lang="en-US" altLang="en-US" sz="5328"/>
              <a:t>Alternatively, calculate with a simple 2x2 table:</a:t>
            </a:r>
          </a:p>
        </p:txBody>
      </p:sp>
      <p:sp>
        <p:nvSpPr>
          <p:cNvPr id="961601" name="Text Box 65"/>
          <p:cNvSpPr txBox="1">
            <a:spLocks noChangeArrowheads="1"/>
          </p:cNvSpPr>
          <p:nvPr/>
        </p:nvSpPr>
        <p:spPr bwMode="auto">
          <a:xfrm>
            <a:off x="5639" y="5054154"/>
            <a:ext cx="12180722" cy="1358192"/>
          </a:xfrm>
          <a:prstGeom prst="rect">
            <a:avLst/>
          </a:prstGeom>
          <a:solidFill>
            <a:srgbClr val="CCE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spcBef>
                <a:spcPct val="25000"/>
              </a:spcBef>
              <a:spcAft>
                <a:spcPct val="25000"/>
              </a:spcAft>
            </a:pPr>
            <a:r>
              <a:rPr lang="en-US" altLang="en-US" sz="4263" b="0">
                <a:solidFill>
                  <a:srgbClr val="000000"/>
                </a:solidFill>
                <a:latin typeface="Times New Roman" panose="02020603050405020304" pitchFamily="18" charset="0"/>
                <a:cs typeface="Arial" panose="020B0604020202020204" pitchFamily="34" charset="0"/>
              </a:rPr>
              <a:t>To solve for PPV and NPV, must incorporate the true prevalence. Trick: start with 100 people…</a:t>
            </a:r>
          </a:p>
        </p:txBody>
      </p:sp>
      <p:grpSp>
        <p:nvGrpSpPr>
          <p:cNvPr id="2" name="Group 1"/>
          <p:cNvGrpSpPr>
            <a:grpSpLocks/>
          </p:cNvGrpSpPr>
          <p:nvPr/>
        </p:nvGrpSpPr>
        <p:grpSpPr bwMode="auto">
          <a:xfrm>
            <a:off x="411663" y="1753095"/>
            <a:ext cx="10455119" cy="2895035"/>
            <a:chOff x="304800" y="1752600"/>
            <a:chExt cx="7848600" cy="2895600"/>
          </a:xfrm>
        </p:grpSpPr>
        <p:grpSp>
          <p:nvGrpSpPr>
            <p:cNvPr id="136197" name="Group 3"/>
            <p:cNvGrpSpPr>
              <a:grpSpLocks/>
            </p:cNvGrpSpPr>
            <p:nvPr/>
          </p:nvGrpSpPr>
          <p:grpSpPr bwMode="auto">
            <a:xfrm>
              <a:off x="304800" y="1752600"/>
              <a:ext cx="7848600" cy="2895600"/>
              <a:chOff x="-240" y="2592"/>
              <a:chExt cx="5808" cy="2016"/>
            </a:xfrm>
          </p:grpSpPr>
          <p:grpSp>
            <p:nvGrpSpPr>
              <p:cNvPr id="136199" name="Group 4"/>
              <p:cNvGrpSpPr>
                <a:grpSpLocks/>
              </p:cNvGrpSpPr>
              <p:nvPr/>
            </p:nvGrpSpPr>
            <p:grpSpPr bwMode="auto">
              <a:xfrm>
                <a:off x="-240" y="2592"/>
                <a:ext cx="5808" cy="2016"/>
                <a:chOff x="-240" y="2592"/>
                <a:chExt cx="5808" cy="2016"/>
              </a:xfrm>
            </p:grpSpPr>
            <p:grpSp>
              <p:nvGrpSpPr>
                <p:cNvPr id="136202" name="Group 5"/>
                <p:cNvGrpSpPr>
                  <a:grpSpLocks/>
                </p:cNvGrpSpPr>
                <p:nvPr/>
              </p:nvGrpSpPr>
              <p:grpSpPr bwMode="auto">
                <a:xfrm>
                  <a:off x="336" y="2880"/>
                  <a:ext cx="5232" cy="1728"/>
                  <a:chOff x="336" y="1920"/>
                  <a:chExt cx="5232" cy="1728"/>
                </a:xfrm>
              </p:grpSpPr>
              <p:grpSp>
                <p:nvGrpSpPr>
                  <p:cNvPr id="136205" name="Group 6"/>
                  <p:cNvGrpSpPr>
                    <a:grpSpLocks/>
                  </p:cNvGrpSpPr>
                  <p:nvPr/>
                </p:nvGrpSpPr>
                <p:grpSpPr bwMode="auto">
                  <a:xfrm>
                    <a:off x="336" y="1920"/>
                    <a:ext cx="5232" cy="1728"/>
                    <a:chOff x="336" y="1152"/>
                    <a:chExt cx="5232" cy="1728"/>
                  </a:xfrm>
                </p:grpSpPr>
                <p:grpSp>
                  <p:nvGrpSpPr>
                    <p:cNvPr id="136210" name="Group 7"/>
                    <p:cNvGrpSpPr>
                      <a:grpSpLocks/>
                    </p:cNvGrpSpPr>
                    <p:nvPr/>
                  </p:nvGrpSpPr>
                  <p:grpSpPr bwMode="auto">
                    <a:xfrm>
                      <a:off x="340" y="1155"/>
                      <a:ext cx="5224" cy="1722"/>
                      <a:chOff x="0" y="710"/>
                      <a:chExt cx="3760" cy="1496"/>
                    </a:xfrm>
                  </p:grpSpPr>
                  <p:grpSp>
                    <p:nvGrpSpPr>
                      <p:cNvPr id="136212" name="Group 8"/>
                      <p:cNvGrpSpPr>
                        <a:grpSpLocks/>
                      </p:cNvGrpSpPr>
                      <p:nvPr/>
                    </p:nvGrpSpPr>
                    <p:grpSpPr bwMode="auto">
                      <a:xfrm>
                        <a:off x="0" y="710"/>
                        <a:ext cx="986" cy="374"/>
                        <a:chOff x="0" y="710"/>
                        <a:chExt cx="986" cy="374"/>
                      </a:xfrm>
                    </p:grpSpPr>
                    <p:sp>
                      <p:nvSpPr>
                        <p:cNvPr id="136258" name="Rectangle 9"/>
                        <p:cNvSpPr>
                          <a:spLocks noChangeArrowheads="1"/>
                        </p:cNvSpPr>
                        <p:nvPr/>
                      </p:nvSpPr>
                      <p:spPr bwMode="auto">
                        <a:xfrm>
                          <a:off x="43" y="710"/>
                          <a:ext cx="900"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2664">
                              <a:latin typeface="Times New Roman" panose="02020603050405020304" pitchFamily="18" charset="0"/>
                              <a:cs typeface="Times New Roman" panose="02020603050405020304" pitchFamily="18" charset="0"/>
                            </a:rPr>
                            <a:t> </a:t>
                          </a:r>
                        </a:p>
                        <a:p>
                          <a:endParaRPr lang="en-US" altLang="en-US" sz="2664">
                            <a:latin typeface="Times New Roman" panose="02020603050405020304" pitchFamily="18" charset="0"/>
                            <a:cs typeface="Arial" panose="020B0604020202020204" pitchFamily="34" charset="0"/>
                          </a:endParaRPr>
                        </a:p>
                      </p:txBody>
                    </p:sp>
                    <p:sp>
                      <p:nvSpPr>
                        <p:cNvPr id="136259" name="Rectangle 10"/>
                        <p:cNvSpPr>
                          <a:spLocks noChangeArrowheads="1"/>
                        </p:cNvSpPr>
                        <p:nvPr/>
                      </p:nvSpPr>
                      <p:spPr bwMode="auto">
                        <a:xfrm>
                          <a:off x="0" y="710"/>
                          <a:ext cx="986"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6213" name="Group 11"/>
                      <p:cNvGrpSpPr>
                        <a:grpSpLocks/>
                      </p:cNvGrpSpPr>
                      <p:nvPr/>
                    </p:nvGrpSpPr>
                    <p:grpSpPr bwMode="auto">
                      <a:xfrm>
                        <a:off x="986" y="710"/>
                        <a:ext cx="1008" cy="374"/>
                        <a:chOff x="986" y="710"/>
                        <a:chExt cx="1008" cy="374"/>
                      </a:xfrm>
                    </p:grpSpPr>
                    <p:sp>
                      <p:nvSpPr>
                        <p:cNvPr id="136256" name="Rectangle 12"/>
                        <p:cNvSpPr>
                          <a:spLocks noChangeArrowheads="1"/>
                        </p:cNvSpPr>
                        <p:nvPr/>
                      </p:nvSpPr>
                      <p:spPr bwMode="auto">
                        <a:xfrm>
                          <a:off x="1029" y="710"/>
                          <a:ext cx="922"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2664">
                              <a:latin typeface="Times New Roman" panose="02020603050405020304" pitchFamily="18" charset="0"/>
                              <a:cs typeface="Times New Roman" panose="02020603050405020304" pitchFamily="18" charset="0"/>
                            </a:rPr>
                            <a:t>  +</a:t>
                          </a:r>
                          <a:endParaRPr lang="en-US" altLang="en-US" sz="2398">
                            <a:latin typeface="Times New Roman" panose="02020603050405020304" pitchFamily="18" charset="0"/>
                            <a:cs typeface="Arial" panose="020B0604020202020204" pitchFamily="34" charset="0"/>
                          </a:endParaRPr>
                        </a:p>
                      </p:txBody>
                    </p:sp>
                    <p:sp>
                      <p:nvSpPr>
                        <p:cNvPr id="136257" name="Rectangle 13"/>
                        <p:cNvSpPr>
                          <a:spLocks noChangeArrowheads="1"/>
                        </p:cNvSpPr>
                        <p:nvPr/>
                      </p:nvSpPr>
                      <p:spPr bwMode="auto">
                        <a:xfrm>
                          <a:off x="986" y="710"/>
                          <a:ext cx="1008"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6214" name="Group 14"/>
                      <p:cNvGrpSpPr>
                        <a:grpSpLocks/>
                      </p:cNvGrpSpPr>
                      <p:nvPr/>
                    </p:nvGrpSpPr>
                    <p:grpSpPr bwMode="auto">
                      <a:xfrm>
                        <a:off x="1994" y="710"/>
                        <a:ext cx="883" cy="374"/>
                        <a:chOff x="1994" y="710"/>
                        <a:chExt cx="883" cy="374"/>
                      </a:xfrm>
                    </p:grpSpPr>
                    <p:sp>
                      <p:nvSpPr>
                        <p:cNvPr id="136254" name="Rectangle 15"/>
                        <p:cNvSpPr>
                          <a:spLocks noChangeArrowheads="1"/>
                        </p:cNvSpPr>
                        <p:nvPr/>
                      </p:nvSpPr>
                      <p:spPr bwMode="auto">
                        <a:xfrm>
                          <a:off x="2037" y="710"/>
                          <a:ext cx="797"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2664">
                              <a:latin typeface="Times New Roman" panose="02020603050405020304" pitchFamily="18" charset="0"/>
                              <a:cs typeface="Times New Roman" panose="02020603050405020304" pitchFamily="18" charset="0"/>
                            </a:rPr>
                            <a:t> -</a:t>
                          </a:r>
                          <a:endParaRPr lang="en-US" altLang="en-US" sz="2664">
                            <a:latin typeface="Times New Roman" panose="02020603050405020304" pitchFamily="18" charset="0"/>
                            <a:cs typeface="Arial" panose="020B0604020202020204" pitchFamily="34" charset="0"/>
                          </a:endParaRPr>
                        </a:p>
                      </p:txBody>
                    </p:sp>
                    <p:sp>
                      <p:nvSpPr>
                        <p:cNvPr id="136255" name="Rectangle 16"/>
                        <p:cNvSpPr>
                          <a:spLocks noChangeArrowheads="1"/>
                        </p:cNvSpPr>
                        <p:nvPr/>
                      </p:nvSpPr>
                      <p:spPr bwMode="auto">
                        <a:xfrm>
                          <a:off x="1994" y="710"/>
                          <a:ext cx="883"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6215" name="Group 17"/>
                      <p:cNvGrpSpPr>
                        <a:grpSpLocks/>
                      </p:cNvGrpSpPr>
                      <p:nvPr/>
                    </p:nvGrpSpPr>
                    <p:grpSpPr bwMode="auto">
                      <a:xfrm>
                        <a:off x="2877" y="710"/>
                        <a:ext cx="883" cy="374"/>
                        <a:chOff x="2877" y="710"/>
                        <a:chExt cx="883" cy="374"/>
                      </a:xfrm>
                    </p:grpSpPr>
                    <p:sp>
                      <p:nvSpPr>
                        <p:cNvPr id="136252" name="Rectangle 18"/>
                        <p:cNvSpPr>
                          <a:spLocks noChangeArrowheads="1"/>
                        </p:cNvSpPr>
                        <p:nvPr/>
                      </p:nvSpPr>
                      <p:spPr bwMode="auto">
                        <a:xfrm>
                          <a:off x="2920" y="710"/>
                          <a:ext cx="797"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2664">
                              <a:latin typeface="Times New Roman" panose="02020603050405020304" pitchFamily="18" charset="0"/>
                              <a:cs typeface="Times New Roman" panose="02020603050405020304" pitchFamily="18" charset="0"/>
                            </a:rPr>
                            <a:t> </a:t>
                          </a:r>
                        </a:p>
                        <a:p>
                          <a:endParaRPr lang="en-US" altLang="en-US" sz="2664">
                            <a:latin typeface="Times New Roman" panose="02020603050405020304" pitchFamily="18" charset="0"/>
                            <a:cs typeface="Arial" panose="020B0604020202020204" pitchFamily="34" charset="0"/>
                          </a:endParaRPr>
                        </a:p>
                      </p:txBody>
                    </p:sp>
                    <p:sp>
                      <p:nvSpPr>
                        <p:cNvPr id="136253" name="Rectangle 19"/>
                        <p:cNvSpPr>
                          <a:spLocks noChangeArrowheads="1"/>
                        </p:cNvSpPr>
                        <p:nvPr/>
                      </p:nvSpPr>
                      <p:spPr bwMode="auto">
                        <a:xfrm>
                          <a:off x="2877" y="710"/>
                          <a:ext cx="883"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6216" name="Group 20"/>
                      <p:cNvGrpSpPr>
                        <a:grpSpLocks/>
                      </p:cNvGrpSpPr>
                      <p:nvPr/>
                    </p:nvGrpSpPr>
                    <p:grpSpPr bwMode="auto">
                      <a:xfrm>
                        <a:off x="0" y="1084"/>
                        <a:ext cx="986" cy="374"/>
                        <a:chOff x="0" y="1084"/>
                        <a:chExt cx="986" cy="374"/>
                      </a:xfrm>
                    </p:grpSpPr>
                    <p:sp>
                      <p:nvSpPr>
                        <p:cNvPr id="136250" name="Rectangle 21"/>
                        <p:cNvSpPr>
                          <a:spLocks noChangeArrowheads="1"/>
                        </p:cNvSpPr>
                        <p:nvPr/>
                      </p:nvSpPr>
                      <p:spPr bwMode="auto">
                        <a:xfrm>
                          <a:off x="43" y="1084"/>
                          <a:ext cx="900"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2664">
                              <a:latin typeface="Times New Roman" panose="02020603050405020304" pitchFamily="18" charset="0"/>
                              <a:cs typeface="Times New Roman" panose="02020603050405020304" pitchFamily="18" charset="0"/>
                            </a:rPr>
                            <a:t>+</a:t>
                          </a:r>
                        </a:p>
                        <a:p>
                          <a:endParaRPr lang="en-US" altLang="en-US" sz="2664">
                            <a:latin typeface="Times New Roman" panose="02020603050405020304" pitchFamily="18" charset="0"/>
                            <a:cs typeface="Arial" panose="020B0604020202020204" pitchFamily="34" charset="0"/>
                          </a:endParaRPr>
                        </a:p>
                      </p:txBody>
                    </p:sp>
                    <p:sp>
                      <p:nvSpPr>
                        <p:cNvPr id="136251" name="Rectangle 22"/>
                        <p:cNvSpPr>
                          <a:spLocks noChangeArrowheads="1"/>
                        </p:cNvSpPr>
                        <p:nvPr/>
                      </p:nvSpPr>
                      <p:spPr bwMode="auto">
                        <a:xfrm>
                          <a:off x="0" y="1084"/>
                          <a:ext cx="986"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6217" name="Group 23"/>
                      <p:cNvGrpSpPr>
                        <a:grpSpLocks/>
                      </p:cNvGrpSpPr>
                      <p:nvPr/>
                    </p:nvGrpSpPr>
                    <p:grpSpPr bwMode="auto">
                      <a:xfrm>
                        <a:off x="986" y="1084"/>
                        <a:ext cx="1008" cy="374"/>
                        <a:chOff x="986" y="1084"/>
                        <a:chExt cx="1008" cy="374"/>
                      </a:xfrm>
                    </p:grpSpPr>
                    <p:sp>
                      <p:nvSpPr>
                        <p:cNvPr id="136248" name="Rectangle 24"/>
                        <p:cNvSpPr>
                          <a:spLocks noChangeArrowheads="1"/>
                        </p:cNvSpPr>
                        <p:nvPr/>
                      </p:nvSpPr>
                      <p:spPr bwMode="auto">
                        <a:xfrm>
                          <a:off x="1029" y="1084"/>
                          <a:ext cx="922"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endParaRPr lang="en-US" altLang="en-US" sz="3197">
                            <a:latin typeface="Times New Roman" panose="02020603050405020304" pitchFamily="18" charset="0"/>
                            <a:cs typeface="Arial" panose="020B0604020202020204" pitchFamily="34" charset="0"/>
                          </a:endParaRPr>
                        </a:p>
                      </p:txBody>
                    </p:sp>
                    <p:sp>
                      <p:nvSpPr>
                        <p:cNvPr id="136249" name="Rectangle 25"/>
                        <p:cNvSpPr>
                          <a:spLocks noChangeArrowheads="1"/>
                        </p:cNvSpPr>
                        <p:nvPr/>
                      </p:nvSpPr>
                      <p:spPr bwMode="auto">
                        <a:xfrm>
                          <a:off x="986" y="1084"/>
                          <a:ext cx="1008"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6218" name="Group 26"/>
                      <p:cNvGrpSpPr>
                        <a:grpSpLocks/>
                      </p:cNvGrpSpPr>
                      <p:nvPr/>
                    </p:nvGrpSpPr>
                    <p:grpSpPr bwMode="auto">
                      <a:xfrm>
                        <a:off x="1994" y="1084"/>
                        <a:ext cx="883" cy="374"/>
                        <a:chOff x="1994" y="1084"/>
                        <a:chExt cx="883" cy="374"/>
                      </a:xfrm>
                    </p:grpSpPr>
                    <p:sp>
                      <p:nvSpPr>
                        <p:cNvPr id="136246" name="Rectangle 27"/>
                        <p:cNvSpPr>
                          <a:spLocks noChangeArrowheads="1"/>
                        </p:cNvSpPr>
                        <p:nvPr/>
                      </p:nvSpPr>
                      <p:spPr bwMode="auto">
                        <a:xfrm>
                          <a:off x="2037" y="1084"/>
                          <a:ext cx="797"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3197">
                            <a:latin typeface="Times New Roman" panose="02020603050405020304" pitchFamily="18" charset="0"/>
                            <a:cs typeface="Times New Roman" panose="02020603050405020304" pitchFamily="18" charset="0"/>
                          </a:endParaRPr>
                        </a:p>
                        <a:p>
                          <a:endParaRPr lang="en-US" altLang="en-US" sz="3197">
                            <a:latin typeface="Times New Roman" panose="02020603050405020304" pitchFamily="18" charset="0"/>
                            <a:cs typeface="Arial" panose="020B0604020202020204" pitchFamily="34" charset="0"/>
                          </a:endParaRPr>
                        </a:p>
                      </p:txBody>
                    </p:sp>
                    <p:sp>
                      <p:nvSpPr>
                        <p:cNvPr id="136247" name="Rectangle 28"/>
                        <p:cNvSpPr>
                          <a:spLocks noChangeArrowheads="1"/>
                        </p:cNvSpPr>
                        <p:nvPr/>
                      </p:nvSpPr>
                      <p:spPr bwMode="auto">
                        <a:xfrm>
                          <a:off x="1994" y="1084"/>
                          <a:ext cx="883"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6219" name="Group 29"/>
                      <p:cNvGrpSpPr>
                        <a:grpSpLocks/>
                      </p:cNvGrpSpPr>
                      <p:nvPr/>
                    </p:nvGrpSpPr>
                    <p:grpSpPr bwMode="auto">
                      <a:xfrm>
                        <a:off x="2877" y="1084"/>
                        <a:ext cx="883" cy="374"/>
                        <a:chOff x="2877" y="1084"/>
                        <a:chExt cx="883" cy="374"/>
                      </a:xfrm>
                    </p:grpSpPr>
                    <p:sp>
                      <p:nvSpPr>
                        <p:cNvPr id="136244" name="Rectangle 30"/>
                        <p:cNvSpPr>
                          <a:spLocks noChangeArrowheads="1"/>
                        </p:cNvSpPr>
                        <p:nvPr/>
                      </p:nvSpPr>
                      <p:spPr bwMode="auto">
                        <a:xfrm>
                          <a:off x="2920" y="1084"/>
                          <a:ext cx="797"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endParaRPr lang="en-US" altLang="en-US" sz="2664">
                            <a:latin typeface="Times New Roman" panose="02020603050405020304" pitchFamily="18" charset="0"/>
                            <a:cs typeface="Arial" panose="020B0604020202020204" pitchFamily="34" charset="0"/>
                          </a:endParaRPr>
                        </a:p>
                      </p:txBody>
                    </p:sp>
                    <p:sp>
                      <p:nvSpPr>
                        <p:cNvPr id="136245" name="Rectangle 31"/>
                        <p:cNvSpPr>
                          <a:spLocks noChangeArrowheads="1"/>
                        </p:cNvSpPr>
                        <p:nvPr/>
                      </p:nvSpPr>
                      <p:spPr bwMode="auto">
                        <a:xfrm>
                          <a:off x="2877" y="1084"/>
                          <a:ext cx="883"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6220" name="Group 32"/>
                      <p:cNvGrpSpPr>
                        <a:grpSpLocks/>
                      </p:cNvGrpSpPr>
                      <p:nvPr/>
                    </p:nvGrpSpPr>
                    <p:grpSpPr bwMode="auto">
                      <a:xfrm>
                        <a:off x="0" y="1458"/>
                        <a:ext cx="986" cy="374"/>
                        <a:chOff x="0" y="1458"/>
                        <a:chExt cx="986" cy="374"/>
                      </a:xfrm>
                    </p:grpSpPr>
                    <p:sp>
                      <p:nvSpPr>
                        <p:cNvPr id="136242" name="Rectangle 33"/>
                        <p:cNvSpPr>
                          <a:spLocks noChangeArrowheads="1"/>
                        </p:cNvSpPr>
                        <p:nvPr/>
                      </p:nvSpPr>
                      <p:spPr bwMode="auto">
                        <a:xfrm>
                          <a:off x="43" y="1458"/>
                          <a:ext cx="900"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2664">
                              <a:latin typeface="Times New Roman" panose="02020603050405020304" pitchFamily="18" charset="0"/>
                              <a:cs typeface="Times New Roman" panose="02020603050405020304" pitchFamily="18" charset="0"/>
                            </a:rPr>
                            <a:t>-</a:t>
                          </a:r>
                        </a:p>
                        <a:p>
                          <a:endParaRPr lang="en-US" altLang="en-US" sz="2664">
                            <a:latin typeface="Times New Roman" panose="02020603050405020304" pitchFamily="18" charset="0"/>
                            <a:cs typeface="Arial" panose="020B0604020202020204" pitchFamily="34" charset="0"/>
                          </a:endParaRPr>
                        </a:p>
                      </p:txBody>
                    </p:sp>
                    <p:sp>
                      <p:nvSpPr>
                        <p:cNvPr id="136243" name="Rectangle 34"/>
                        <p:cNvSpPr>
                          <a:spLocks noChangeArrowheads="1"/>
                        </p:cNvSpPr>
                        <p:nvPr/>
                      </p:nvSpPr>
                      <p:spPr bwMode="auto">
                        <a:xfrm>
                          <a:off x="0" y="1458"/>
                          <a:ext cx="986"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6221" name="Group 35"/>
                      <p:cNvGrpSpPr>
                        <a:grpSpLocks/>
                      </p:cNvGrpSpPr>
                      <p:nvPr/>
                    </p:nvGrpSpPr>
                    <p:grpSpPr bwMode="auto">
                      <a:xfrm>
                        <a:off x="986" y="1458"/>
                        <a:ext cx="1008" cy="374"/>
                        <a:chOff x="986" y="1458"/>
                        <a:chExt cx="1008" cy="374"/>
                      </a:xfrm>
                    </p:grpSpPr>
                    <p:sp>
                      <p:nvSpPr>
                        <p:cNvPr id="136240" name="Rectangle 36"/>
                        <p:cNvSpPr>
                          <a:spLocks noChangeArrowheads="1"/>
                        </p:cNvSpPr>
                        <p:nvPr/>
                      </p:nvSpPr>
                      <p:spPr bwMode="auto">
                        <a:xfrm>
                          <a:off x="1029" y="1458"/>
                          <a:ext cx="922"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endParaRPr lang="en-US" altLang="en-US" sz="3197">
                            <a:latin typeface="Times New Roman" panose="02020603050405020304" pitchFamily="18" charset="0"/>
                            <a:cs typeface="Arial" panose="020B0604020202020204" pitchFamily="34" charset="0"/>
                          </a:endParaRPr>
                        </a:p>
                      </p:txBody>
                    </p:sp>
                    <p:sp>
                      <p:nvSpPr>
                        <p:cNvPr id="136241" name="Rectangle 37"/>
                        <p:cNvSpPr>
                          <a:spLocks noChangeArrowheads="1"/>
                        </p:cNvSpPr>
                        <p:nvPr/>
                      </p:nvSpPr>
                      <p:spPr bwMode="auto">
                        <a:xfrm>
                          <a:off x="986" y="1458"/>
                          <a:ext cx="1008"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6222" name="Group 38"/>
                      <p:cNvGrpSpPr>
                        <a:grpSpLocks/>
                      </p:cNvGrpSpPr>
                      <p:nvPr/>
                    </p:nvGrpSpPr>
                    <p:grpSpPr bwMode="auto">
                      <a:xfrm>
                        <a:off x="1994" y="1458"/>
                        <a:ext cx="883" cy="374"/>
                        <a:chOff x="1994" y="1458"/>
                        <a:chExt cx="883" cy="374"/>
                      </a:xfrm>
                    </p:grpSpPr>
                    <p:sp>
                      <p:nvSpPr>
                        <p:cNvPr id="136238" name="Rectangle 39"/>
                        <p:cNvSpPr>
                          <a:spLocks noChangeArrowheads="1"/>
                        </p:cNvSpPr>
                        <p:nvPr/>
                      </p:nvSpPr>
                      <p:spPr bwMode="auto">
                        <a:xfrm>
                          <a:off x="2037" y="1458"/>
                          <a:ext cx="797"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3197">
                            <a:latin typeface="Times New Roman" panose="02020603050405020304" pitchFamily="18" charset="0"/>
                            <a:cs typeface="Times New Roman" panose="02020603050405020304" pitchFamily="18" charset="0"/>
                          </a:endParaRPr>
                        </a:p>
                        <a:p>
                          <a:endParaRPr lang="en-US" altLang="en-US" sz="3197">
                            <a:latin typeface="Times New Roman" panose="02020603050405020304" pitchFamily="18" charset="0"/>
                            <a:cs typeface="Arial" panose="020B0604020202020204" pitchFamily="34" charset="0"/>
                          </a:endParaRPr>
                        </a:p>
                      </p:txBody>
                    </p:sp>
                    <p:sp>
                      <p:nvSpPr>
                        <p:cNvPr id="136239" name="Rectangle 40"/>
                        <p:cNvSpPr>
                          <a:spLocks noChangeArrowheads="1"/>
                        </p:cNvSpPr>
                        <p:nvPr/>
                      </p:nvSpPr>
                      <p:spPr bwMode="auto">
                        <a:xfrm>
                          <a:off x="1994" y="1458"/>
                          <a:ext cx="883"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6223" name="Group 41"/>
                      <p:cNvGrpSpPr>
                        <a:grpSpLocks/>
                      </p:cNvGrpSpPr>
                      <p:nvPr/>
                    </p:nvGrpSpPr>
                    <p:grpSpPr bwMode="auto">
                      <a:xfrm>
                        <a:off x="2877" y="1458"/>
                        <a:ext cx="883" cy="374"/>
                        <a:chOff x="2877" y="1458"/>
                        <a:chExt cx="883" cy="374"/>
                      </a:xfrm>
                    </p:grpSpPr>
                    <p:sp>
                      <p:nvSpPr>
                        <p:cNvPr id="136236" name="Rectangle 42"/>
                        <p:cNvSpPr>
                          <a:spLocks noChangeArrowheads="1"/>
                        </p:cNvSpPr>
                        <p:nvPr/>
                      </p:nvSpPr>
                      <p:spPr bwMode="auto">
                        <a:xfrm>
                          <a:off x="2920" y="1458"/>
                          <a:ext cx="797"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2664">
                            <a:latin typeface="Times New Roman" panose="02020603050405020304" pitchFamily="18" charset="0"/>
                            <a:cs typeface="Arial" panose="020B0604020202020204" pitchFamily="34" charset="0"/>
                          </a:endParaRPr>
                        </a:p>
                      </p:txBody>
                    </p:sp>
                    <p:sp>
                      <p:nvSpPr>
                        <p:cNvPr id="136237" name="Rectangle 43"/>
                        <p:cNvSpPr>
                          <a:spLocks noChangeArrowheads="1"/>
                        </p:cNvSpPr>
                        <p:nvPr/>
                      </p:nvSpPr>
                      <p:spPr bwMode="auto">
                        <a:xfrm>
                          <a:off x="2877" y="1458"/>
                          <a:ext cx="883"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6224" name="Group 44"/>
                      <p:cNvGrpSpPr>
                        <a:grpSpLocks/>
                      </p:cNvGrpSpPr>
                      <p:nvPr/>
                    </p:nvGrpSpPr>
                    <p:grpSpPr bwMode="auto">
                      <a:xfrm>
                        <a:off x="0" y="1832"/>
                        <a:ext cx="986" cy="374"/>
                        <a:chOff x="0" y="1832"/>
                        <a:chExt cx="986" cy="374"/>
                      </a:xfrm>
                    </p:grpSpPr>
                    <p:sp>
                      <p:nvSpPr>
                        <p:cNvPr id="136234" name="Rectangle 45"/>
                        <p:cNvSpPr>
                          <a:spLocks noChangeArrowheads="1"/>
                        </p:cNvSpPr>
                        <p:nvPr/>
                      </p:nvSpPr>
                      <p:spPr bwMode="auto">
                        <a:xfrm>
                          <a:off x="43" y="1832"/>
                          <a:ext cx="900"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2664">
                              <a:latin typeface="Times New Roman" panose="02020603050405020304" pitchFamily="18" charset="0"/>
                              <a:cs typeface="Times New Roman" panose="02020603050405020304" pitchFamily="18" charset="0"/>
                            </a:rPr>
                            <a:t> </a:t>
                          </a:r>
                        </a:p>
                        <a:p>
                          <a:endParaRPr lang="en-US" altLang="en-US" sz="2664">
                            <a:latin typeface="Times New Roman" panose="02020603050405020304" pitchFamily="18" charset="0"/>
                            <a:cs typeface="Arial" panose="020B0604020202020204" pitchFamily="34" charset="0"/>
                          </a:endParaRPr>
                        </a:p>
                      </p:txBody>
                    </p:sp>
                    <p:sp>
                      <p:nvSpPr>
                        <p:cNvPr id="136235" name="Rectangle 46"/>
                        <p:cNvSpPr>
                          <a:spLocks noChangeArrowheads="1"/>
                        </p:cNvSpPr>
                        <p:nvPr/>
                      </p:nvSpPr>
                      <p:spPr bwMode="auto">
                        <a:xfrm>
                          <a:off x="0" y="1832"/>
                          <a:ext cx="986"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6225" name="Group 47"/>
                      <p:cNvGrpSpPr>
                        <a:grpSpLocks/>
                      </p:cNvGrpSpPr>
                      <p:nvPr/>
                    </p:nvGrpSpPr>
                    <p:grpSpPr bwMode="auto">
                      <a:xfrm>
                        <a:off x="986" y="1832"/>
                        <a:ext cx="1008" cy="374"/>
                        <a:chOff x="986" y="1832"/>
                        <a:chExt cx="1008" cy="374"/>
                      </a:xfrm>
                    </p:grpSpPr>
                    <p:sp>
                      <p:nvSpPr>
                        <p:cNvPr id="136232" name="Rectangle 48"/>
                        <p:cNvSpPr>
                          <a:spLocks noChangeArrowheads="1"/>
                        </p:cNvSpPr>
                        <p:nvPr/>
                      </p:nvSpPr>
                      <p:spPr bwMode="auto">
                        <a:xfrm>
                          <a:off x="1029" y="1832"/>
                          <a:ext cx="922"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r>
                            <a:rPr lang="en-US" altLang="en-US" sz="3197">
                              <a:latin typeface="Times New Roman" panose="02020603050405020304" pitchFamily="18" charset="0"/>
                              <a:cs typeface="Arial" panose="020B0604020202020204" pitchFamily="34" charset="0"/>
                            </a:rPr>
                            <a:t>65</a:t>
                          </a:r>
                        </a:p>
                      </p:txBody>
                    </p:sp>
                    <p:sp>
                      <p:nvSpPr>
                        <p:cNvPr id="136233" name="Rectangle 49"/>
                        <p:cNvSpPr>
                          <a:spLocks noChangeArrowheads="1"/>
                        </p:cNvSpPr>
                        <p:nvPr/>
                      </p:nvSpPr>
                      <p:spPr bwMode="auto">
                        <a:xfrm>
                          <a:off x="986" y="1832"/>
                          <a:ext cx="1008"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6226" name="Group 50"/>
                      <p:cNvGrpSpPr>
                        <a:grpSpLocks/>
                      </p:cNvGrpSpPr>
                      <p:nvPr/>
                    </p:nvGrpSpPr>
                    <p:grpSpPr bwMode="auto">
                      <a:xfrm>
                        <a:off x="1994" y="1832"/>
                        <a:ext cx="883" cy="374"/>
                        <a:chOff x="1994" y="1832"/>
                        <a:chExt cx="883" cy="374"/>
                      </a:xfrm>
                    </p:grpSpPr>
                    <p:sp>
                      <p:nvSpPr>
                        <p:cNvPr id="136230" name="Rectangle 51"/>
                        <p:cNvSpPr>
                          <a:spLocks noChangeArrowheads="1"/>
                        </p:cNvSpPr>
                        <p:nvPr/>
                      </p:nvSpPr>
                      <p:spPr bwMode="auto">
                        <a:xfrm>
                          <a:off x="2037" y="1832"/>
                          <a:ext cx="797"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r>
                            <a:rPr lang="en-US" altLang="en-US" sz="3197">
                              <a:latin typeface="Times New Roman" panose="02020603050405020304" pitchFamily="18" charset="0"/>
                              <a:cs typeface="Arial" panose="020B0604020202020204" pitchFamily="34" charset="0"/>
                            </a:rPr>
                            <a:t>35</a:t>
                          </a:r>
                        </a:p>
                      </p:txBody>
                    </p:sp>
                    <p:sp>
                      <p:nvSpPr>
                        <p:cNvPr id="136231" name="Rectangle 52"/>
                        <p:cNvSpPr>
                          <a:spLocks noChangeArrowheads="1"/>
                        </p:cNvSpPr>
                        <p:nvPr/>
                      </p:nvSpPr>
                      <p:spPr bwMode="auto">
                        <a:xfrm>
                          <a:off x="1994" y="1832"/>
                          <a:ext cx="883"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6227" name="Group 53"/>
                      <p:cNvGrpSpPr>
                        <a:grpSpLocks/>
                      </p:cNvGrpSpPr>
                      <p:nvPr/>
                    </p:nvGrpSpPr>
                    <p:grpSpPr bwMode="auto">
                      <a:xfrm>
                        <a:off x="2877" y="1832"/>
                        <a:ext cx="883" cy="374"/>
                        <a:chOff x="2877" y="1832"/>
                        <a:chExt cx="883" cy="374"/>
                      </a:xfrm>
                    </p:grpSpPr>
                    <p:sp>
                      <p:nvSpPr>
                        <p:cNvPr id="136228" name="Rectangle 54"/>
                        <p:cNvSpPr>
                          <a:spLocks noChangeArrowheads="1"/>
                        </p:cNvSpPr>
                        <p:nvPr/>
                      </p:nvSpPr>
                      <p:spPr bwMode="auto">
                        <a:xfrm>
                          <a:off x="2920" y="1832"/>
                          <a:ext cx="797"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endParaRPr lang="en-US" altLang="en-US" sz="2664">
                            <a:latin typeface="Times New Roman" panose="02020603050405020304" pitchFamily="18" charset="0"/>
                            <a:cs typeface="Arial" panose="020B0604020202020204" pitchFamily="34" charset="0"/>
                          </a:endParaRPr>
                        </a:p>
                      </p:txBody>
                    </p:sp>
                    <p:sp>
                      <p:nvSpPr>
                        <p:cNvPr id="136229" name="Rectangle 55"/>
                        <p:cNvSpPr>
                          <a:spLocks noChangeArrowheads="1"/>
                        </p:cNvSpPr>
                        <p:nvPr/>
                      </p:nvSpPr>
                      <p:spPr bwMode="auto">
                        <a:xfrm>
                          <a:off x="2877" y="1832"/>
                          <a:ext cx="883"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sp>
                  <p:nvSpPr>
                    <p:cNvPr id="136211" name="Rectangle 56"/>
                    <p:cNvSpPr>
                      <a:spLocks noChangeArrowheads="1"/>
                    </p:cNvSpPr>
                    <p:nvPr/>
                  </p:nvSpPr>
                  <p:spPr bwMode="auto">
                    <a:xfrm>
                      <a:off x="336" y="1152"/>
                      <a:ext cx="5232" cy="1728"/>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1112">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6206" name="Group 57"/>
                  <p:cNvGrpSpPr>
                    <a:grpSpLocks/>
                  </p:cNvGrpSpPr>
                  <p:nvPr/>
                </p:nvGrpSpPr>
                <p:grpSpPr bwMode="auto">
                  <a:xfrm>
                    <a:off x="1728" y="2352"/>
                    <a:ext cx="2640" cy="864"/>
                    <a:chOff x="1728" y="1584"/>
                    <a:chExt cx="2640" cy="864"/>
                  </a:xfrm>
                </p:grpSpPr>
                <p:sp>
                  <p:nvSpPr>
                    <p:cNvPr id="136207" name="Rectangle 58"/>
                    <p:cNvSpPr>
                      <a:spLocks noChangeArrowheads="1"/>
                    </p:cNvSpPr>
                    <p:nvPr/>
                  </p:nvSpPr>
                  <p:spPr bwMode="auto">
                    <a:xfrm>
                      <a:off x="1728" y="1584"/>
                      <a:ext cx="2640" cy="864"/>
                    </a:xfrm>
                    <a:prstGeom prst="rect">
                      <a:avLst/>
                    </a:prstGeom>
                    <a:noFill/>
                    <a:ln w="15875">
                      <a:solidFill>
                        <a:schemeClr val="tx1"/>
                      </a:solidFill>
                      <a:miter lim="800000"/>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sp>
                  <p:nvSpPr>
                    <p:cNvPr id="136208" name="Line 59"/>
                    <p:cNvSpPr>
                      <a:spLocks noChangeShapeType="1"/>
                    </p:cNvSpPr>
                    <p:nvPr/>
                  </p:nvSpPr>
                  <p:spPr bwMode="auto">
                    <a:xfrm>
                      <a:off x="1728" y="1993"/>
                      <a:ext cx="2640" cy="0"/>
                    </a:xfrm>
                    <a:prstGeom prst="line">
                      <a:avLst/>
                    </a:prstGeom>
                    <a:noFill/>
                    <a:ln w="158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p>
                      <a:endParaRPr lang="en-US" sz="2398"/>
                    </a:p>
                  </p:txBody>
                </p:sp>
                <p:sp>
                  <p:nvSpPr>
                    <p:cNvPr id="136209" name="Line 60"/>
                    <p:cNvSpPr>
                      <a:spLocks noChangeShapeType="1"/>
                    </p:cNvSpPr>
                    <p:nvPr/>
                  </p:nvSpPr>
                  <p:spPr bwMode="auto">
                    <a:xfrm>
                      <a:off x="3101" y="1584"/>
                      <a:ext cx="0" cy="864"/>
                    </a:xfrm>
                    <a:prstGeom prst="line">
                      <a:avLst/>
                    </a:prstGeom>
                    <a:noFill/>
                    <a:ln w="158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p>
                      <a:endParaRPr lang="en-US" sz="2398"/>
                    </a:p>
                  </p:txBody>
                </p:sp>
              </p:grpSp>
            </p:grpSp>
            <p:sp>
              <p:nvSpPr>
                <p:cNvPr id="136203" name="Text Box 61"/>
                <p:cNvSpPr txBox="1">
                  <a:spLocks noChangeArrowheads="1"/>
                </p:cNvSpPr>
                <p:nvPr/>
              </p:nvSpPr>
              <p:spPr bwMode="auto">
                <a:xfrm>
                  <a:off x="1823" y="2592"/>
                  <a:ext cx="2017" cy="37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algn="ctr" eaLnBrk="1" hangingPunct="1">
                    <a:spcBef>
                      <a:spcPct val="50000"/>
                    </a:spcBef>
                  </a:pPr>
                  <a:r>
                    <a:rPr lang="en-US" altLang="en-US" sz="3197" b="0" u="sng">
                      <a:latin typeface="Times New Roman" panose="02020603050405020304" pitchFamily="18" charset="0"/>
                      <a:cs typeface="Arial" panose="020B0604020202020204" pitchFamily="34" charset="0"/>
                    </a:rPr>
                    <a:t>Cellulite</a:t>
                  </a:r>
                </a:p>
              </p:txBody>
            </p:sp>
            <p:sp>
              <p:nvSpPr>
                <p:cNvPr id="136204" name="Text Box 62"/>
                <p:cNvSpPr txBox="1">
                  <a:spLocks noChangeArrowheads="1"/>
                </p:cNvSpPr>
                <p:nvPr/>
              </p:nvSpPr>
              <p:spPr bwMode="auto">
                <a:xfrm>
                  <a:off x="-240" y="2977"/>
                  <a:ext cx="2016" cy="37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algn="ctr" eaLnBrk="1" hangingPunct="1">
                    <a:spcBef>
                      <a:spcPct val="50000"/>
                    </a:spcBef>
                  </a:pPr>
                  <a:r>
                    <a:rPr lang="en-US" altLang="en-US" sz="3197" b="0" u="sng">
                      <a:latin typeface="Times New Roman" panose="02020603050405020304" pitchFamily="18" charset="0"/>
                      <a:cs typeface="Arial" panose="020B0604020202020204" pitchFamily="34" charset="0"/>
                    </a:rPr>
                    <a:t>Cellulite DX Test</a:t>
                  </a:r>
                </a:p>
              </p:txBody>
            </p:sp>
          </p:grpSp>
          <p:sp>
            <p:nvSpPr>
              <p:cNvPr id="136200" name="Text Box 63"/>
              <p:cNvSpPr txBox="1">
                <a:spLocks noChangeArrowheads="1"/>
              </p:cNvSpPr>
              <p:nvPr/>
            </p:nvSpPr>
            <p:spPr bwMode="auto">
              <a:xfrm>
                <a:off x="4464" y="3359"/>
                <a:ext cx="624" cy="37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algn="ctr" eaLnBrk="1" hangingPunct="1">
                  <a:spcBef>
                    <a:spcPct val="50000"/>
                  </a:spcBef>
                </a:pPr>
                <a:endParaRPr lang="en-US" altLang="en-US" sz="3197" b="0">
                  <a:latin typeface="Times New Roman" panose="02020603050405020304" pitchFamily="18" charset="0"/>
                  <a:cs typeface="Arial" panose="020B0604020202020204" pitchFamily="34" charset="0"/>
                </a:endParaRPr>
              </a:p>
            </p:txBody>
          </p:sp>
          <p:sp>
            <p:nvSpPr>
              <p:cNvPr id="136201" name="Text Box 64"/>
              <p:cNvSpPr txBox="1">
                <a:spLocks noChangeArrowheads="1"/>
              </p:cNvSpPr>
              <p:nvPr/>
            </p:nvSpPr>
            <p:spPr bwMode="auto">
              <a:xfrm>
                <a:off x="4464" y="3792"/>
                <a:ext cx="624" cy="37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algn="ctr" eaLnBrk="1" hangingPunct="1">
                  <a:spcBef>
                    <a:spcPct val="50000"/>
                  </a:spcBef>
                </a:pPr>
                <a:endParaRPr lang="en-US" altLang="en-US" sz="3197" b="0">
                  <a:latin typeface="Times New Roman" panose="02020603050405020304" pitchFamily="18" charset="0"/>
                  <a:cs typeface="Arial" panose="020B0604020202020204" pitchFamily="34" charset="0"/>
                </a:endParaRPr>
              </a:p>
            </p:txBody>
          </p:sp>
        </p:grpSp>
        <p:sp>
          <p:nvSpPr>
            <p:cNvPr id="136198" name="Text Box 67"/>
            <p:cNvSpPr txBox="1">
              <a:spLocks noChangeArrowheads="1"/>
            </p:cNvSpPr>
            <p:nvPr/>
          </p:nvSpPr>
          <p:spPr bwMode="auto">
            <a:xfrm>
              <a:off x="6400800" y="3962400"/>
              <a:ext cx="1219200" cy="538266"/>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algn="ctr" eaLnBrk="1" hangingPunct="1">
                <a:spcBef>
                  <a:spcPct val="50000"/>
                </a:spcBef>
              </a:pPr>
              <a:r>
                <a:rPr lang="en-US" altLang="en-US" sz="3197">
                  <a:latin typeface="Times New Roman" panose="02020603050405020304" pitchFamily="18" charset="0"/>
                  <a:cs typeface="Arial" panose="020B0604020202020204" pitchFamily="34" charset="0"/>
                </a:rPr>
                <a:t>100</a:t>
              </a:r>
            </a:p>
          </p:txBody>
        </p:sp>
      </p:grpSp>
    </p:spTree>
    <p:extLst>
      <p:ext uri="{BB962C8B-B14F-4D97-AF65-F5344CB8AC3E}">
        <p14:creationId xmlns:p14="http://schemas.microsoft.com/office/powerpoint/2010/main" val="1107376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61601"/>
                                        </p:tgtEl>
                                        <p:attrNameLst>
                                          <p:attrName>style.visibility</p:attrName>
                                        </p:attrNameLst>
                                      </p:cBhvr>
                                      <p:to>
                                        <p:strVal val="visible"/>
                                      </p:to>
                                    </p:set>
                                    <p:anim calcmode="lin" valueType="num">
                                      <p:cBhvr additive="base">
                                        <p:cTn id="7" dur="500" fill="hold"/>
                                        <p:tgtEl>
                                          <p:spTgt spid="961601"/>
                                        </p:tgtEl>
                                        <p:attrNameLst>
                                          <p:attrName>ppt_x</p:attrName>
                                        </p:attrNameLst>
                                      </p:cBhvr>
                                      <p:tavLst>
                                        <p:tav tm="0">
                                          <p:val>
                                            <p:strVal val="0-#ppt_w/2"/>
                                          </p:val>
                                        </p:tav>
                                        <p:tav tm="100000">
                                          <p:val>
                                            <p:strVal val="#ppt_x"/>
                                          </p:val>
                                        </p:tav>
                                      </p:tavLst>
                                    </p:anim>
                                    <p:anim calcmode="lin" valueType="num">
                                      <p:cBhvr additive="base">
                                        <p:cTn id="8" dur="500" fill="hold"/>
                                        <p:tgtEl>
                                          <p:spTgt spid="96160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1+#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160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idx="4294967295"/>
          </p:nvPr>
        </p:nvSpPr>
        <p:spPr>
          <a:xfrm>
            <a:off x="1528230" y="609036"/>
            <a:ext cx="10353613" cy="1144058"/>
          </a:xfrm>
        </p:spPr>
        <p:txBody>
          <a:bodyPr/>
          <a:lstStyle/>
          <a:p>
            <a:pPr eaLnBrk="1" hangingPunct="1"/>
            <a:r>
              <a:rPr lang="en-US" altLang="en-US" smtClean="0"/>
              <a:t>PPV and NPV calculation</a:t>
            </a:r>
          </a:p>
        </p:txBody>
      </p:sp>
      <p:sp>
        <p:nvSpPr>
          <p:cNvPr id="963650" name="Text Box 66"/>
          <p:cNvSpPr txBox="1">
            <a:spLocks noChangeArrowheads="1"/>
          </p:cNvSpPr>
          <p:nvPr/>
        </p:nvSpPr>
        <p:spPr bwMode="auto">
          <a:xfrm>
            <a:off x="5639" y="4495871"/>
            <a:ext cx="12180722" cy="2342180"/>
          </a:xfrm>
          <a:prstGeom prst="rect">
            <a:avLst/>
          </a:prstGeom>
          <a:solidFill>
            <a:srgbClr val="CCE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spcBef>
                <a:spcPct val="25000"/>
              </a:spcBef>
              <a:spcAft>
                <a:spcPct val="25000"/>
              </a:spcAft>
            </a:pPr>
            <a:r>
              <a:rPr lang="en-US" altLang="en-US" sz="3730" b="0" dirty="0">
                <a:solidFill>
                  <a:srgbClr val="000000"/>
                </a:solidFill>
                <a:latin typeface="Times New Roman" panose="02020603050405020304" pitchFamily="18" charset="0"/>
                <a:cs typeface="Arial" panose="020B0604020202020204" pitchFamily="34" charset="0"/>
              </a:rPr>
              <a:t>Then apply sensitivity and specificity….</a:t>
            </a:r>
          </a:p>
          <a:p>
            <a:pPr eaLnBrk="1" hangingPunct="1">
              <a:spcBef>
                <a:spcPct val="25000"/>
              </a:spcBef>
              <a:spcAft>
                <a:spcPct val="25000"/>
              </a:spcAft>
            </a:pPr>
            <a:r>
              <a:rPr lang="en-US" altLang="en-US" sz="3730" b="0" dirty="0">
                <a:solidFill>
                  <a:srgbClr val="000000"/>
                </a:solidFill>
                <a:latin typeface="Times New Roman" panose="02020603050405020304" pitchFamily="18" charset="0"/>
                <a:cs typeface="Arial" panose="020B0604020202020204" pitchFamily="34" charset="0"/>
              </a:rPr>
              <a:t>True positives=65*.84= 55</a:t>
            </a:r>
          </a:p>
          <a:p>
            <a:pPr eaLnBrk="1" hangingPunct="1">
              <a:spcBef>
                <a:spcPct val="25000"/>
              </a:spcBef>
              <a:spcAft>
                <a:spcPct val="25000"/>
              </a:spcAft>
            </a:pPr>
            <a:r>
              <a:rPr lang="en-US" altLang="en-US" sz="3730" b="0" dirty="0">
                <a:solidFill>
                  <a:srgbClr val="000000"/>
                </a:solidFill>
                <a:latin typeface="Times New Roman" panose="02020603050405020304" pitchFamily="18" charset="0"/>
                <a:cs typeface="Arial" panose="020B0604020202020204" pitchFamily="34" charset="0"/>
              </a:rPr>
              <a:t>True negatives = 35*.26= 9</a:t>
            </a:r>
          </a:p>
        </p:txBody>
      </p:sp>
      <p:grpSp>
        <p:nvGrpSpPr>
          <p:cNvPr id="137220" name="Group 1"/>
          <p:cNvGrpSpPr>
            <a:grpSpLocks/>
          </p:cNvGrpSpPr>
          <p:nvPr/>
        </p:nvGrpSpPr>
        <p:grpSpPr bwMode="auto">
          <a:xfrm>
            <a:off x="5639" y="1753095"/>
            <a:ext cx="10455119" cy="2895035"/>
            <a:chOff x="0" y="1752600"/>
            <a:chExt cx="7848600" cy="2895600"/>
          </a:xfrm>
        </p:grpSpPr>
        <p:grpSp>
          <p:nvGrpSpPr>
            <p:cNvPr id="137223" name="Group 67"/>
            <p:cNvGrpSpPr>
              <a:grpSpLocks/>
            </p:cNvGrpSpPr>
            <p:nvPr/>
          </p:nvGrpSpPr>
          <p:grpSpPr bwMode="auto">
            <a:xfrm>
              <a:off x="0" y="1752600"/>
              <a:ext cx="7848600" cy="2895600"/>
              <a:chOff x="-240" y="2592"/>
              <a:chExt cx="5808" cy="2016"/>
            </a:xfrm>
          </p:grpSpPr>
          <p:grpSp>
            <p:nvGrpSpPr>
              <p:cNvPr id="137225" name="Group 68"/>
              <p:cNvGrpSpPr>
                <a:grpSpLocks/>
              </p:cNvGrpSpPr>
              <p:nvPr/>
            </p:nvGrpSpPr>
            <p:grpSpPr bwMode="auto">
              <a:xfrm>
                <a:off x="-240" y="2592"/>
                <a:ext cx="5808" cy="2016"/>
                <a:chOff x="-240" y="2592"/>
                <a:chExt cx="5808" cy="2016"/>
              </a:xfrm>
            </p:grpSpPr>
            <p:grpSp>
              <p:nvGrpSpPr>
                <p:cNvPr id="137228" name="Group 69"/>
                <p:cNvGrpSpPr>
                  <a:grpSpLocks/>
                </p:cNvGrpSpPr>
                <p:nvPr/>
              </p:nvGrpSpPr>
              <p:grpSpPr bwMode="auto">
                <a:xfrm>
                  <a:off x="336" y="2880"/>
                  <a:ext cx="5232" cy="1728"/>
                  <a:chOff x="336" y="1920"/>
                  <a:chExt cx="5232" cy="1728"/>
                </a:xfrm>
              </p:grpSpPr>
              <p:grpSp>
                <p:nvGrpSpPr>
                  <p:cNvPr id="137231" name="Group 70"/>
                  <p:cNvGrpSpPr>
                    <a:grpSpLocks/>
                  </p:cNvGrpSpPr>
                  <p:nvPr/>
                </p:nvGrpSpPr>
                <p:grpSpPr bwMode="auto">
                  <a:xfrm>
                    <a:off x="336" y="1920"/>
                    <a:ext cx="5232" cy="1728"/>
                    <a:chOff x="336" y="1152"/>
                    <a:chExt cx="5232" cy="1728"/>
                  </a:xfrm>
                </p:grpSpPr>
                <p:grpSp>
                  <p:nvGrpSpPr>
                    <p:cNvPr id="137236" name="Group 71"/>
                    <p:cNvGrpSpPr>
                      <a:grpSpLocks/>
                    </p:cNvGrpSpPr>
                    <p:nvPr/>
                  </p:nvGrpSpPr>
                  <p:grpSpPr bwMode="auto">
                    <a:xfrm>
                      <a:off x="340" y="1155"/>
                      <a:ext cx="5224" cy="1722"/>
                      <a:chOff x="0" y="710"/>
                      <a:chExt cx="3760" cy="1496"/>
                    </a:xfrm>
                  </p:grpSpPr>
                  <p:grpSp>
                    <p:nvGrpSpPr>
                      <p:cNvPr id="137238" name="Group 72"/>
                      <p:cNvGrpSpPr>
                        <a:grpSpLocks/>
                      </p:cNvGrpSpPr>
                      <p:nvPr/>
                    </p:nvGrpSpPr>
                    <p:grpSpPr bwMode="auto">
                      <a:xfrm>
                        <a:off x="0" y="710"/>
                        <a:ext cx="986" cy="374"/>
                        <a:chOff x="0" y="710"/>
                        <a:chExt cx="986" cy="374"/>
                      </a:xfrm>
                    </p:grpSpPr>
                    <p:sp>
                      <p:nvSpPr>
                        <p:cNvPr id="137284" name="Rectangle 73"/>
                        <p:cNvSpPr>
                          <a:spLocks noChangeArrowheads="1"/>
                        </p:cNvSpPr>
                        <p:nvPr/>
                      </p:nvSpPr>
                      <p:spPr bwMode="auto">
                        <a:xfrm>
                          <a:off x="43" y="710"/>
                          <a:ext cx="900"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2664">
                              <a:latin typeface="Times New Roman" panose="02020603050405020304" pitchFamily="18" charset="0"/>
                              <a:cs typeface="Times New Roman" panose="02020603050405020304" pitchFamily="18" charset="0"/>
                            </a:rPr>
                            <a:t> </a:t>
                          </a:r>
                        </a:p>
                        <a:p>
                          <a:endParaRPr lang="en-US" altLang="en-US" sz="2664">
                            <a:latin typeface="Times New Roman" panose="02020603050405020304" pitchFamily="18" charset="0"/>
                            <a:cs typeface="Arial" panose="020B0604020202020204" pitchFamily="34" charset="0"/>
                          </a:endParaRPr>
                        </a:p>
                      </p:txBody>
                    </p:sp>
                    <p:sp>
                      <p:nvSpPr>
                        <p:cNvPr id="137285" name="Rectangle 74"/>
                        <p:cNvSpPr>
                          <a:spLocks noChangeArrowheads="1"/>
                        </p:cNvSpPr>
                        <p:nvPr/>
                      </p:nvSpPr>
                      <p:spPr bwMode="auto">
                        <a:xfrm>
                          <a:off x="0" y="710"/>
                          <a:ext cx="986"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7239" name="Group 75"/>
                      <p:cNvGrpSpPr>
                        <a:grpSpLocks/>
                      </p:cNvGrpSpPr>
                      <p:nvPr/>
                    </p:nvGrpSpPr>
                    <p:grpSpPr bwMode="auto">
                      <a:xfrm>
                        <a:off x="986" y="710"/>
                        <a:ext cx="1008" cy="374"/>
                        <a:chOff x="986" y="710"/>
                        <a:chExt cx="1008" cy="374"/>
                      </a:xfrm>
                    </p:grpSpPr>
                    <p:sp>
                      <p:nvSpPr>
                        <p:cNvPr id="137282" name="Rectangle 76"/>
                        <p:cNvSpPr>
                          <a:spLocks noChangeArrowheads="1"/>
                        </p:cNvSpPr>
                        <p:nvPr/>
                      </p:nvSpPr>
                      <p:spPr bwMode="auto">
                        <a:xfrm>
                          <a:off x="1029" y="710"/>
                          <a:ext cx="922"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2664">
                              <a:latin typeface="Times New Roman" panose="02020603050405020304" pitchFamily="18" charset="0"/>
                              <a:cs typeface="Times New Roman" panose="02020603050405020304" pitchFamily="18" charset="0"/>
                            </a:rPr>
                            <a:t>  +</a:t>
                          </a:r>
                          <a:endParaRPr lang="en-US" altLang="en-US" sz="2398">
                            <a:latin typeface="Times New Roman" panose="02020603050405020304" pitchFamily="18" charset="0"/>
                            <a:cs typeface="Arial" panose="020B0604020202020204" pitchFamily="34" charset="0"/>
                          </a:endParaRPr>
                        </a:p>
                      </p:txBody>
                    </p:sp>
                    <p:sp>
                      <p:nvSpPr>
                        <p:cNvPr id="137283" name="Rectangle 77"/>
                        <p:cNvSpPr>
                          <a:spLocks noChangeArrowheads="1"/>
                        </p:cNvSpPr>
                        <p:nvPr/>
                      </p:nvSpPr>
                      <p:spPr bwMode="auto">
                        <a:xfrm>
                          <a:off x="986" y="710"/>
                          <a:ext cx="1008"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7240" name="Group 78"/>
                      <p:cNvGrpSpPr>
                        <a:grpSpLocks/>
                      </p:cNvGrpSpPr>
                      <p:nvPr/>
                    </p:nvGrpSpPr>
                    <p:grpSpPr bwMode="auto">
                      <a:xfrm>
                        <a:off x="1994" y="710"/>
                        <a:ext cx="883" cy="374"/>
                        <a:chOff x="1994" y="710"/>
                        <a:chExt cx="883" cy="374"/>
                      </a:xfrm>
                    </p:grpSpPr>
                    <p:sp>
                      <p:nvSpPr>
                        <p:cNvPr id="137280" name="Rectangle 79"/>
                        <p:cNvSpPr>
                          <a:spLocks noChangeArrowheads="1"/>
                        </p:cNvSpPr>
                        <p:nvPr/>
                      </p:nvSpPr>
                      <p:spPr bwMode="auto">
                        <a:xfrm>
                          <a:off x="2037" y="710"/>
                          <a:ext cx="797"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2664">
                              <a:latin typeface="Times New Roman" panose="02020603050405020304" pitchFamily="18" charset="0"/>
                              <a:cs typeface="Times New Roman" panose="02020603050405020304" pitchFamily="18" charset="0"/>
                            </a:rPr>
                            <a:t> -</a:t>
                          </a:r>
                          <a:endParaRPr lang="en-US" altLang="en-US" sz="2664">
                            <a:latin typeface="Times New Roman" panose="02020603050405020304" pitchFamily="18" charset="0"/>
                            <a:cs typeface="Arial" panose="020B0604020202020204" pitchFamily="34" charset="0"/>
                          </a:endParaRPr>
                        </a:p>
                      </p:txBody>
                    </p:sp>
                    <p:sp>
                      <p:nvSpPr>
                        <p:cNvPr id="137281" name="Rectangle 80"/>
                        <p:cNvSpPr>
                          <a:spLocks noChangeArrowheads="1"/>
                        </p:cNvSpPr>
                        <p:nvPr/>
                      </p:nvSpPr>
                      <p:spPr bwMode="auto">
                        <a:xfrm>
                          <a:off x="1994" y="710"/>
                          <a:ext cx="883"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7241" name="Group 81"/>
                      <p:cNvGrpSpPr>
                        <a:grpSpLocks/>
                      </p:cNvGrpSpPr>
                      <p:nvPr/>
                    </p:nvGrpSpPr>
                    <p:grpSpPr bwMode="auto">
                      <a:xfrm>
                        <a:off x="2877" y="710"/>
                        <a:ext cx="883" cy="374"/>
                        <a:chOff x="2877" y="710"/>
                        <a:chExt cx="883" cy="374"/>
                      </a:xfrm>
                    </p:grpSpPr>
                    <p:sp>
                      <p:nvSpPr>
                        <p:cNvPr id="137278" name="Rectangle 82"/>
                        <p:cNvSpPr>
                          <a:spLocks noChangeArrowheads="1"/>
                        </p:cNvSpPr>
                        <p:nvPr/>
                      </p:nvSpPr>
                      <p:spPr bwMode="auto">
                        <a:xfrm>
                          <a:off x="2920" y="710"/>
                          <a:ext cx="797"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2664">
                              <a:latin typeface="Times New Roman" panose="02020603050405020304" pitchFamily="18" charset="0"/>
                              <a:cs typeface="Times New Roman" panose="02020603050405020304" pitchFamily="18" charset="0"/>
                            </a:rPr>
                            <a:t> </a:t>
                          </a:r>
                        </a:p>
                        <a:p>
                          <a:endParaRPr lang="en-US" altLang="en-US" sz="2664">
                            <a:latin typeface="Times New Roman" panose="02020603050405020304" pitchFamily="18" charset="0"/>
                            <a:cs typeface="Arial" panose="020B0604020202020204" pitchFamily="34" charset="0"/>
                          </a:endParaRPr>
                        </a:p>
                      </p:txBody>
                    </p:sp>
                    <p:sp>
                      <p:nvSpPr>
                        <p:cNvPr id="137279" name="Rectangle 83"/>
                        <p:cNvSpPr>
                          <a:spLocks noChangeArrowheads="1"/>
                        </p:cNvSpPr>
                        <p:nvPr/>
                      </p:nvSpPr>
                      <p:spPr bwMode="auto">
                        <a:xfrm>
                          <a:off x="2877" y="710"/>
                          <a:ext cx="883"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7242" name="Group 84"/>
                      <p:cNvGrpSpPr>
                        <a:grpSpLocks/>
                      </p:cNvGrpSpPr>
                      <p:nvPr/>
                    </p:nvGrpSpPr>
                    <p:grpSpPr bwMode="auto">
                      <a:xfrm>
                        <a:off x="0" y="1084"/>
                        <a:ext cx="986" cy="374"/>
                        <a:chOff x="0" y="1084"/>
                        <a:chExt cx="986" cy="374"/>
                      </a:xfrm>
                    </p:grpSpPr>
                    <p:sp>
                      <p:nvSpPr>
                        <p:cNvPr id="137276" name="Rectangle 85"/>
                        <p:cNvSpPr>
                          <a:spLocks noChangeArrowheads="1"/>
                        </p:cNvSpPr>
                        <p:nvPr/>
                      </p:nvSpPr>
                      <p:spPr bwMode="auto">
                        <a:xfrm>
                          <a:off x="43" y="1084"/>
                          <a:ext cx="900"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2664">
                              <a:latin typeface="Times New Roman" panose="02020603050405020304" pitchFamily="18" charset="0"/>
                              <a:cs typeface="Times New Roman" panose="02020603050405020304" pitchFamily="18" charset="0"/>
                            </a:rPr>
                            <a:t>+</a:t>
                          </a:r>
                        </a:p>
                        <a:p>
                          <a:endParaRPr lang="en-US" altLang="en-US" sz="2664">
                            <a:latin typeface="Times New Roman" panose="02020603050405020304" pitchFamily="18" charset="0"/>
                            <a:cs typeface="Arial" panose="020B0604020202020204" pitchFamily="34" charset="0"/>
                          </a:endParaRPr>
                        </a:p>
                      </p:txBody>
                    </p:sp>
                    <p:sp>
                      <p:nvSpPr>
                        <p:cNvPr id="137277" name="Rectangle 86"/>
                        <p:cNvSpPr>
                          <a:spLocks noChangeArrowheads="1"/>
                        </p:cNvSpPr>
                        <p:nvPr/>
                      </p:nvSpPr>
                      <p:spPr bwMode="auto">
                        <a:xfrm>
                          <a:off x="0" y="1084"/>
                          <a:ext cx="986"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7243" name="Group 87"/>
                      <p:cNvGrpSpPr>
                        <a:grpSpLocks/>
                      </p:cNvGrpSpPr>
                      <p:nvPr/>
                    </p:nvGrpSpPr>
                    <p:grpSpPr bwMode="auto">
                      <a:xfrm>
                        <a:off x="986" y="1084"/>
                        <a:ext cx="1008" cy="374"/>
                        <a:chOff x="986" y="1084"/>
                        <a:chExt cx="1008" cy="374"/>
                      </a:xfrm>
                    </p:grpSpPr>
                    <p:sp>
                      <p:nvSpPr>
                        <p:cNvPr id="137274" name="Rectangle 88"/>
                        <p:cNvSpPr>
                          <a:spLocks noChangeArrowheads="1"/>
                        </p:cNvSpPr>
                        <p:nvPr/>
                      </p:nvSpPr>
                      <p:spPr bwMode="auto">
                        <a:xfrm>
                          <a:off x="1029" y="1084"/>
                          <a:ext cx="922"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endParaRPr lang="en-US" altLang="en-US" sz="3197">
                            <a:latin typeface="Times New Roman" panose="02020603050405020304" pitchFamily="18" charset="0"/>
                            <a:cs typeface="Arial" panose="020B0604020202020204" pitchFamily="34" charset="0"/>
                          </a:endParaRPr>
                        </a:p>
                      </p:txBody>
                    </p:sp>
                    <p:sp>
                      <p:nvSpPr>
                        <p:cNvPr id="137275" name="Rectangle 89"/>
                        <p:cNvSpPr>
                          <a:spLocks noChangeArrowheads="1"/>
                        </p:cNvSpPr>
                        <p:nvPr/>
                      </p:nvSpPr>
                      <p:spPr bwMode="auto">
                        <a:xfrm>
                          <a:off x="986" y="1084"/>
                          <a:ext cx="1008"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7244" name="Group 90"/>
                      <p:cNvGrpSpPr>
                        <a:grpSpLocks/>
                      </p:cNvGrpSpPr>
                      <p:nvPr/>
                    </p:nvGrpSpPr>
                    <p:grpSpPr bwMode="auto">
                      <a:xfrm>
                        <a:off x="1994" y="1084"/>
                        <a:ext cx="883" cy="374"/>
                        <a:chOff x="1994" y="1084"/>
                        <a:chExt cx="883" cy="374"/>
                      </a:xfrm>
                    </p:grpSpPr>
                    <p:sp>
                      <p:nvSpPr>
                        <p:cNvPr id="137272" name="Rectangle 91"/>
                        <p:cNvSpPr>
                          <a:spLocks noChangeArrowheads="1"/>
                        </p:cNvSpPr>
                        <p:nvPr/>
                      </p:nvSpPr>
                      <p:spPr bwMode="auto">
                        <a:xfrm>
                          <a:off x="2037" y="1084"/>
                          <a:ext cx="797"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3197">
                            <a:latin typeface="Times New Roman" panose="02020603050405020304" pitchFamily="18" charset="0"/>
                            <a:cs typeface="Times New Roman" panose="02020603050405020304" pitchFamily="18" charset="0"/>
                          </a:endParaRPr>
                        </a:p>
                        <a:p>
                          <a:endParaRPr lang="en-US" altLang="en-US" sz="3197">
                            <a:latin typeface="Times New Roman" panose="02020603050405020304" pitchFamily="18" charset="0"/>
                            <a:cs typeface="Arial" panose="020B0604020202020204" pitchFamily="34" charset="0"/>
                          </a:endParaRPr>
                        </a:p>
                      </p:txBody>
                    </p:sp>
                    <p:sp>
                      <p:nvSpPr>
                        <p:cNvPr id="137273" name="Rectangle 92"/>
                        <p:cNvSpPr>
                          <a:spLocks noChangeArrowheads="1"/>
                        </p:cNvSpPr>
                        <p:nvPr/>
                      </p:nvSpPr>
                      <p:spPr bwMode="auto">
                        <a:xfrm>
                          <a:off x="1994" y="1084"/>
                          <a:ext cx="883"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7245" name="Group 93"/>
                      <p:cNvGrpSpPr>
                        <a:grpSpLocks/>
                      </p:cNvGrpSpPr>
                      <p:nvPr/>
                    </p:nvGrpSpPr>
                    <p:grpSpPr bwMode="auto">
                      <a:xfrm>
                        <a:off x="2877" y="1084"/>
                        <a:ext cx="883" cy="374"/>
                        <a:chOff x="2877" y="1084"/>
                        <a:chExt cx="883" cy="374"/>
                      </a:xfrm>
                    </p:grpSpPr>
                    <p:sp>
                      <p:nvSpPr>
                        <p:cNvPr id="137270" name="Rectangle 94"/>
                        <p:cNvSpPr>
                          <a:spLocks noChangeArrowheads="1"/>
                        </p:cNvSpPr>
                        <p:nvPr/>
                      </p:nvSpPr>
                      <p:spPr bwMode="auto">
                        <a:xfrm>
                          <a:off x="2920" y="1084"/>
                          <a:ext cx="797"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endParaRPr lang="en-US" altLang="en-US" sz="2664">
                            <a:latin typeface="Times New Roman" panose="02020603050405020304" pitchFamily="18" charset="0"/>
                            <a:cs typeface="Arial" panose="020B0604020202020204" pitchFamily="34" charset="0"/>
                          </a:endParaRPr>
                        </a:p>
                      </p:txBody>
                    </p:sp>
                    <p:sp>
                      <p:nvSpPr>
                        <p:cNvPr id="137271" name="Rectangle 95"/>
                        <p:cNvSpPr>
                          <a:spLocks noChangeArrowheads="1"/>
                        </p:cNvSpPr>
                        <p:nvPr/>
                      </p:nvSpPr>
                      <p:spPr bwMode="auto">
                        <a:xfrm>
                          <a:off x="2877" y="1084"/>
                          <a:ext cx="883"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7246" name="Group 96"/>
                      <p:cNvGrpSpPr>
                        <a:grpSpLocks/>
                      </p:cNvGrpSpPr>
                      <p:nvPr/>
                    </p:nvGrpSpPr>
                    <p:grpSpPr bwMode="auto">
                      <a:xfrm>
                        <a:off x="0" y="1458"/>
                        <a:ext cx="986" cy="374"/>
                        <a:chOff x="0" y="1458"/>
                        <a:chExt cx="986" cy="374"/>
                      </a:xfrm>
                    </p:grpSpPr>
                    <p:sp>
                      <p:nvSpPr>
                        <p:cNvPr id="137268" name="Rectangle 97"/>
                        <p:cNvSpPr>
                          <a:spLocks noChangeArrowheads="1"/>
                        </p:cNvSpPr>
                        <p:nvPr/>
                      </p:nvSpPr>
                      <p:spPr bwMode="auto">
                        <a:xfrm>
                          <a:off x="43" y="1458"/>
                          <a:ext cx="900"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2664">
                              <a:latin typeface="Times New Roman" panose="02020603050405020304" pitchFamily="18" charset="0"/>
                              <a:cs typeface="Times New Roman" panose="02020603050405020304" pitchFamily="18" charset="0"/>
                            </a:rPr>
                            <a:t>-</a:t>
                          </a:r>
                        </a:p>
                        <a:p>
                          <a:endParaRPr lang="en-US" altLang="en-US" sz="2664">
                            <a:latin typeface="Times New Roman" panose="02020603050405020304" pitchFamily="18" charset="0"/>
                            <a:cs typeface="Arial" panose="020B0604020202020204" pitchFamily="34" charset="0"/>
                          </a:endParaRPr>
                        </a:p>
                      </p:txBody>
                    </p:sp>
                    <p:sp>
                      <p:nvSpPr>
                        <p:cNvPr id="137269" name="Rectangle 98"/>
                        <p:cNvSpPr>
                          <a:spLocks noChangeArrowheads="1"/>
                        </p:cNvSpPr>
                        <p:nvPr/>
                      </p:nvSpPr>
                      <p:spPr bwMode="auto">
                        <a:xfrm>
                          <a:off x="0" y="1458"/>
                          <a:ext cx="986"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7247" name="Group 99"/>
                      <p:cNvGrpSpPr>
                        <a:grpSpLocks/>
                      </p:cNvGrpSpPr>
                      <p:nvPr/>
                    </p:nvGrpSpPr>
                    <p:grpSpPr bwMode="auto">
                      <a:xfrm>
                        <a:off x="986" y="1458"/>
                        <a:ext cx="1008" cy="374"/>
                        <a:chOff x="986" y="1458"/>
                        <a:chExt cx="1008" cy="374"/>
                      </a:xfrm>
                    </p:grpSpPr>
                    <p:sp>
                      <p:nvSpPr>
                        <p:cNvPr id="137266" name="Rectangle 100"/>
                        <p:cNvSpPr>
                          <a:spLocks noChangeArrowheads="1"/>
                        </p:cNvSpPr>
                        <p:nvPr/>
                      </p:nvSpPr>
                      <p:spPr bwMode="auto">
                        <a:xfrm>
                          <a:off x="1029" y="1458"/>
                          <a:ext cx="922"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3197">
                            <a:latin typeface="Times New Roman" panose="02020603050405020304" pitchFamily="18" charset="0"/>
                            <a:cs typeface="Times New Roman" panose="02020603050405020304" pitchFamily="18" charset="0"/>
                          </a:endParaRPr>
                        </a:p>
                        <a:p>
                          <a:endParaRPr lang="en-US" altLang="en-US" sz="3197">
                            <a:latin typeface="Times New Roman" panose="02020603050405020304" pitchFamily="18" charset="0"/>
                            <a:cs typeface="Arial" panose="020B0604020202020204" pitchFamily="34" charset="0"/>
                          </a:endParaRPr>
                        </a:p>
                      </p:txBody>
                    </p:sp>
                    <p:sp>
                      <p:nvSpPr>
                        <p:cNvPr id="137267" name="Rectangle 101"/>
                        <p:cNvSpPr>
                          <a:spLocks noChangeArrowheads="1"/>
                        </p:cNvSpPr>
                        <p:nvPr/>
                      </p:nvSpPr>
                      <p:spPr bwMode="auto">
                        <a:xfrm>
                          <a:off x="986" y="1458"/>
                          <a:ext cx="1008"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7248" name="Group 102"/>
                      <p:cNvGrpSpPr>
                        <a:grpSpLocks/>
                      </p:cNvGrpSpPr>
                      <p:nvPr/>
                    </p:nvGrpSpPr>
                    <p:grpSpPr bwMode="auto">
                      <a:xfrm>
                        <a:off x="1994" y="1458"/>
                        <a:ext cx="883" cy="374"/>
                        <a:chOff x="1994" y="1458"/>
                        <a:chExt cx="883" cy="374"/>
                      </a:xfrm>
                    </p:grpSpPr>
                    <p:sp>
                      <p:nvSpPr>
                        <p:cNvPr id="137264" name="Rectangle 103"/>
                        <p:cNvSpPr>
                          <a:spLocks noChangeArrowheads="1"/>
                        </p:cNvSpPr>
                        <p:nvPr/>
                      </p:nvSpPr>
                      <p:spPr bwMode="auto">
                        <a:xfrm>
                          <a:off x="2037" y="1458"/>
                          <a:ext cx="797"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endParaRPr lang="en-US" altLang="en-US" sz="3197">
                            <a:latin typeface="Times New Roman" panose="02020603050405020304" pitchFamily="18" charset="0"/>
                            <a:cs typeface="Arial" panose="020B0604020202020204" pitchFamily="34" charset="0"/>
                          </a:endParaRPr>
                        </a:p>
                      </p:txBody>
                    </p:sp>
                    <p:sp>
                      <p:nvSpPr>
                        <p:cNvPr id="137265" name="Rectangle 104"/>
                        <p:cNvSpPr>
                          <a:spLocks noChangeArrowheads="1"/>
                        </p:cNvSpPr>
                        <p:nvPr/>
                      </p:nvSpPr>
                      <p:spPr bwMode="auto">
                        <a:xfrm>
                          <a:off x="1994" y="1458"/>
                          <a:ext cx="883"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7249" name="Group 105"/>
                      <p:cNvGrpSpPr>
                        <a:grpSpLocks/>
                      </p:cNvGrpSpPr>
                      <p:nvPr/>
                    </p:nvGrpSpPr>
                    <p:grpSpPr bwMode="auto">
                      <a:xfrm>
                        <a:off x="2877" y="1458"/>
                        <a:ext cx="883" cy="374"/>
                        <a:chOff x="2877" y="1458"/>
                        <a:chExt cx="883" cy="374"/>
                      </a:xfrm>
                    </p:grpSpPr>
                    <p:sp>
                      <p:nvSpPr>
                        <p:cNvPr id="137262" name="Rectangle 106"/>
                        <p:cNvSpPr>
                          <a:spLocks noChangeArrowheads="1"/>
                        </p:cNvSpPr>
                        <p:nvPr/>
                      </p:nvSpPr>
                      <p:spPr bwMode="auto">
                        <a:xfrm>
                          <a:off x="2920" y="1458"/>
                          <a:ext cx="797"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2664">
                            <a:latin typeface="Times New Roman" panose="02020603050405020304" pitchFamily="18" charset="0"/>
                            <a:cs typeface="Arial" panose="020B0604020202020204" pitchFamily="34" charset="0"/>
                          </a:endParaRPr>
                        </a:p>
                      </p:txBody>
                    </p:sp>
                    <p:sp>
                      <p:nvSpPr>
                        <p:cNvPr id="137263" name="Rectangle 107"/>
                        <p:cNvSpPr>
                          <a:spLocks noChangeArrowheads="1"/>
                        </p:cNvSpPr>
                        <p:nvPr/>
                      </p:nvSpPr>
                      <p:spPr bwMode="auto">
                        <a:xfrm>
                          <a:off x="2877" y="1458"/>
                          <a:ext cx="883"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7250" name="Group 108"/>
                      <p:cNvGrpSpPr>
                        <a:grpSpLocks/>
                      </p:cNvGrpSpPr>
                      <p:nvPr/>
                    </p:nvGrpSpPr>
                    <p:grpSpPr bwMode="auto">
                      <a:xfrm>
                        <a:off x="0" y="1832"/>
                        <a:ext cx="986" cy="374"/>
                        <a:chOff x="0" y="1832"/>
                        <a:chExt cx="986" cy="374"/>
                      </a:xfrm>
                    </p:grpSpPr>
                    <p:sp>
                      <p:nvSpPr>
                        <p:cNvPr id="137260" name="Rectangle 109"/>
                        <p:cNvSpPr>
                          <a:spLocks noChangeArrowheads="1"/>
                        </p:cNvSpPr>
                        <p:nvPr/>
                      </p:nvSpPr>
                      <p:spPr bwMode="auto">
                        <a:xfrm>
                          <a:off x="43" y="1832"/>
                          <a:ext cx="900"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2664">
                              <a:latin typeface="Times New Roman" panose="02020603050405020304" pitchFamily="18" charset="0"/>
                              <a:cs typeface="Times New Roman" panose="02020603050405020304" pitchFamily="18" charset="0"/>
                            </a:rPr>
                            <a:t> </a:t>
                          </a:r>
                        </a:p>
                        <a:p>
                          <a:endParaRPr lang="en-US" altLang="en-US" sz="2664">
                            <a:latin typeface="Times New Roman" panose="02020603050405020304" pitchFamily="18" charset="0"/>
                            <a:cs typeface="Arial" panose="020B0604020202020204" pitchFamily="34" charset="0"/>
                          </a:endParaRPr>
                        </a:p>
                      </p:txBody>
                    </p:sp>
                    <p:sp>
                      <p:nvSpPr>
                        <p:cNvPr id="137261" name="Rectangle 110"/>
                        <p:cNvSpPr>
                          <a:spLocks noChangeArrowheads="1"/>
                        </p:cNvSpPr>
                        <p:nvPr/>
                      </p:nvSpPr>
                      <p:spPr bwMode="auto">
                        <a:xfrm>
                          <a:off x="0" y="1832"/>
                          <a:ext cx="986"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7251" name="Group 111"/>
                      <p:cNvGrpSpPr>
                        <a:grpSpLocks/>
                      </p:cNvGrpSpPr>
                      <p:nvPr/>
                    </p:nvGrpSpPr>
                    <p:grpSpPr bwMode="auto">
                      <a:xfrm>
                        <a:off x="986" y="1832"/>
                        <a:ext cx="1008" cy="374"/>
                        <a:chOff x="986" y="1832"/>
                        <a:chExt cx="1008" cy="374"/>
                      </a:xfrm>
                    </p:grpSpPr>
                    <p:sp>
                      <p:nvSpPr>
                        <p:cNvPr id="137258" name="Rectangle 112"/>
                        <p:cNvSpPr>
                          <a:spLocks noChangeArrowheads="1"/>
                        </p:cNvSpPr>
                        <p:nvPr/>
                      </p:nvSpPr>
                      <p:spPr bwMode="auto">
                        <a:xfrm>
                          <a:off x="1029" y="1832"/>
                          <a:ext cx="922"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r>
                            <a:rPr lang="en-US" altLang="en-US" sz="3197">
                              <a:latin typeface="Times New Roman" panose="02020603050405020304" pitchFamily="18" charset="0"/>
                              <a:cs typeface="Arial" panose="020B0604020202020204" pitchFamily="34" charset="0"/>
                            </a:rPr>
                            <a:t>65</a:t>
                          </a:r>
                        </a:p>
                      </p:txBody>
                    </p:sp>
                    <p:sp>
                      <p:nvSpPr>
                        <p:cNvPr id="137259" name="Rectangle 113"/>
                        <p:cNvSpPr>
                          <a:spLocks noChangeArrowheads="1"/>
                        </p:cNvSpPr>
                        <p:nvPr/>
                      </p:nvSpPr>
                      <p:spPr bwMode="auto">
                        <a:xfrm>
                          <a:off x="986" y="1832"/>
                          <a:ext cx="1008"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7252" name="Group 114"/>
                      <p:cNvGrpSpPr>
                        <a:grpSpLocks/>
                      </p:cNvGrpSpPr>
                      <p:nvPr/>
                    </p:nvGrpSpPr>
                    <p:grpSpPr bwMode="auto">
                      <a:xfrm>
                        <a:off x="1994" y="1832"/>
                        <a:ext cx="883" cy="374"/>
                        <a:chOff x="1994" y="1832"/>
                        <a:chExt cx="883" cy="374"/>
                      </a:xfrm>
                    </p:grpSpPr>
                    <p:sp>
                      <p:nvSpPr>
                        <p:cNvPr id="137256" name="Rectangle 115"/>
                        <p:cNvSpPr>
                          <a:spLocks noChangeArrowheads="1"/>
                        </p:cNvSpPr>
                        <p:nvPr/>
                      </p:nvSpPr>
                      <p:spPr bwMode="auto">
                        <a:xfrm>
                          <a:off x="2037" y="1832"/>
                          <a:ext cx="797"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r>
                            <a:rPr lang="en-US" altLang="en-US" sz="3197">
                              <a:latin typeface="Times New Roman" panose="02020603050405020304" pitchFamily="18" charset="0"/>
                              <a:cs typeface="Arial" panose="020B0604020202020204" pitchFamily="34" charset="0"/>
                            </a:rPr>
                            <a:t>35</a:t>
                          </a:r>
                        </a:p>
                      </p:txBody>
                    </p:sp>
                    <p:sp>
                      <p:nvSpPr>
                        <p:cNvPr id="137257" name="Rectangle 116"/>
                        <p:cNvSpPr>
                          <a:spLocks noChangeArrowheads="1"/>
                        </p:cNvSpPr>
                        <p:nvPr/>
                      </p:nvSpPr>
                      <p:spPr bwMode="auto">
                        <a:xfrm>
                          <a:off x="1994" y="1832"/>
                          <a:ext cx="883"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7253" name="Group 117"/>
                      <p:cNvGrpSpPr>
                        <a:grpSpLocks/>
                      </p:cNvGrpSpPr>
                      <p:nvPr/>
                    </p:nvGrpSpPr>
                    <p:grpSpPr bwMode="auto">
                      <a:xfrm>
                        <a:off x="2877" y="1832"/>
                        <a:ext cx="883" cy="374"/>
                        <a:chOff x="2877" y="1832"/>
                        <a:chExt cx="883" cy="374"/>
                      </a:xfrm>
                    </p:grpSpPr>
                    <p:sp>
                      <p:nvSpPr>
                        <p:cNvPr id="137254" name="Rectangle 118"/>
                        <p:cNvSpPr>
                          <a:spLocks noChangeArrowheads="1"/>
                        </p:cNvSpPr>
                        <p:nvPr/>
                      </p:nvSpPr>
                      <p:spPr bwMode="auto">
                        <a:xfrm>
                          <a:off x="2920" y="1832"/>
                          <a:ext cx="797"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endParaRPr lang="en-US" altLang="en-US" sz="2664">
                            <a:latin typeface="Times New Roman" panose="02020603050405020304" pitchFamily="18" charset="0"/>
                            <a:cs typeface="Arial" panose="020B0604020202020204" pitchFamily="34" charset="0"/>
                          </a:endParaRPr>
                        </a:p>
                      </p:txBody>
                    </p:sp>
                    <p:sp>
                      <p:nvSpPr>
                        <p:cNvPr id="137255" name="Rectangle 119"/>
                        <p:cNvSpPr>
                          <a:spLocks noChangeArrowheads="1"/>
                        </p:cNvSpPr>
                        <p:nvPr/>
                      </p:nvSpPr>
                      <p:spPr bwMode="auto">
                        <a:xfrm>
                          <a:off x="2877" y="1832"/>
                          <a:ext cx="883"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sp>
                  <p:nvSpPr>
                    <p:cNvPr id="137237" name="Rectangle 120"/>
                    <p:cNvSpPr>
                      <a:spLocks noChangeArrowheads="1"/>
                    </p:cNvSpPr>
                    <p:nvPr/>
                  </p:nvSpPr>
                  <p:spPr bwMode="auto">
                    <a:xfrm>
                      <a:off x="336" y="1152"/>
                      <a:ext cx="5232" cy="1728"/>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1112">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7232" name="Group 121"/>
                  <p:cNvGrpSpPr>
                    <a:grpSpLocks/>
                  </p:cNvGrpSpPr>
                  <p:nvPr/>
                </p:nvGrpSpPr>
                <p:grpSpPr bwMode="auto">
                  <a:xfrm>
                    <a:off x="1728" y="2352"/>
                    <a:ext cx="2640" cy="864"/>
                    <a:chOff x="1728" y="1584"/>
                    <a:chExt cx="2640" cy="864"/>
                  </a:xfrm>
                </p:grpSpPr>
                <p:sp>
                  <p:nvSpPr>
                    <p:cNvPr id="137233" name="Rectangle 122"/>
                    <p:cNvSpPr>
                      <a:spLocks noChangeArrowheads="1"/>
                    </p:cNvSpPr>
                    <p:nvPr/>
                  </p:nvSpPr>
                  <p:spPr bwMode="auto">
                    <a:xfrm>
                      <a:off x="1728" y="1584"/>
                      <a:ext cx="2640" cy="864"/>
                    </a:xfrm>
                    <a:prstGeom prst="rect">
                      <a:avLst/>
                    </a:prstGeom>
                    <a:noFill/>
                    <a:ln w="15875">
                      <a:solidFill>
                        <a:schemeClr val="tx1"/>
                      </a:solidFill>
                      <a:miter lim="800000"/>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sp>
                  <p:nvSpPr>
                    <p:cNvPr id="137234" name="Line 123"/>
                    <p:cNvSpPr>
                      <a:spLocks noChangeShapeType="1"/>
                    </p:cNvSpPr>
                    <p:nvPr/>
                  </p:nvSpPr>
                  <p:spPr bwMode="auto">
                    <a:xfrm>
                      <a:off x="1728" y="1993"/>
                      <a:ext cx="2640" cy="0"/>
                    </a:xfrm>
                    <a:prstGeom prst="line">
                      <a:avLst/>
                    </a:prstGeom>
                    <a:noFill/>
                    <a:ln w="158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p>
                      <a:endParaRPr lang="en-US" sz="2398"/>
                    </a:p>
                  </p:txBody>
                </p:sp>
                <p:sp>
                  <p:nvSpPr>
                    <p:cNvPr id="137235" name="Line 124"/>
                    <p:cNvSpPr>
                      <a:spLocks noChangeShapeType="1"/>
                    </p:cNvSpPr>
                    <p:nvPr/>
                  </p:nvSpPr>
                  <p:spPr bwMode="auto">
                    <a:xfrm>
                      <a:off x="3101" y="1584"/>
                      <a:ext cx="0" cy="864"/>
                    </a:xfrm>
                    <a:prstGeom prst="line">
                      <a:avLst/>
                    </a:prstGeom>
                    <a:noFill/>
                    <a:ln w="158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p>
                      <a:endParaRPr lang="en-US" sz="2398"/>
                    </a:p>
                  </p:txBody>
                </p:sp>
              </p:grpSp>
            </p:grpSp>
            <p:sp>
              <p:nvSpPr>
                <p:cNvPr id="137229" name="Text Box 125"/>
                <p:cNvSpPr txBox="1">
                  <a:spLocks noChangeArrowheads="1"/>
                </p:cNvSpPr>
                <p:nvPr/>
              </p:nvSpPr>
              <p:spPr bwMode="auto">
                <a:xfrm>
                  <a:off x="1823" y="2592"/>
                  <a:ext cx="2017" cy="37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algn="ctr" eaLnBrk="1" hangingPunct="1">
                    <a:spcBef>
                      <a:spcPct val="50000"/>
                    </a:spcBef>
                  </a:pPr>
                  <a:r>
                    <a:rPr lang="en-US" altLang="en-US" sz="3197" b="0" u="sng">
                      <a:latin typeface="Times New Roman" panose="02020603050405020304" pitchFamily="18" charset="0"/>
                      <a:cs typeface="Arial" panose="020B0604020202020204" pitchFamily="34" charset="0"/>
                    </a:rPr>
                    <a:t>Cellulite</a:t>
                  </a:r>
                </a:p>
              </p:txBody>
            </p:sp>
            <p:sp>
              <p:nvSpPr>
                <p:cNvPr id="137230" name="Text Box 126"/>
                <p:cNvSpPr txBox="1">
                  <a:spLocks noChangeArrowheads="1"/>
                </p:cNvSpPr>
                <p:nvPr/>
              </p:nvSpPr>
              <p:spPr bwMode="auto">
                <a:xfrm>
                  <a:off x="-240" y="2977"/>
                  <a:ext cx="2016" cy="37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algn="ctr" eaLnBrk="1" hangingPunct="1">
                    <a:spcBef>
                      <a:spcPct val="50000"/>
                    </a:spcBef>
                  </a:pPr>
                  <a:r>
                    <a:rPr lang="en-US" altLang="en-US" sz="3197" b="0" u="sng">
                      <a:latin typeface="Times New Roman" panose="02020603050405020304" pitchFamily="18" charset="0"/>
                      <a:cs typeface="Arial" panose="020B0604020202020204" pitchFamily="34" charset="0"/>
                    </a:rPr>
                    <a:t>Cellulite DX Test</a:t>
                  </a:r>
                </a:p>
              </p:txBody>
            </p:sp>
          </p:grpSp>
          <p:sp>
            <p:nvSpPr>
              <p:cNvPr id="137226" name="Text Box 127"/>
              <p:cNvSpPr txBox="1">
                <a:spLocks noChangeArrowheads="1"/>
              </p:cNvSpPr>
              <p:nvPr/>
            </p:nvSpPr>
            <p:spPr bwMode="auto">
              <a:xfrm>
                <a:off x="4464" y="3359"/>
                <a:ext cx="624" cy="37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algn="ctr" eaLnBrk="1" hangingPunct="1">
                  <a:spcBef>
                    <a:spcPct val="50000"/>
                  </a:spcBef>
                </a:pPr>
                <a:endParaRPr lang="en-US" altLang="en-US" sz="3197" b="0">
                  <a:latin typeface="Times New Roman" panose="02020603050405020304" pitchFamily="18" charset="0"/>
                  <a:cs typeface="Arial" panose="020B0604020202020204" pitchFamily="34" charset="0"/>
                </a:endParaRPr>
              </a:p>
            </p:txBody>
          </p:sp>
          <p:sp>
            <p:nvSpPr>
              <p:cNvPr id="137227" name="Text Box 128"/>
              <p:cNvSpPr txBox="1">
                <a:spLocks noChangeArrowheads="1"/>
              </p:cNvSpPr>
              <p:nvPr/>
            </p:nvSpPr>
            <p:spPr bwMode="auto">
              <a:xfrm>
                <a:off x="4464" y="3792"/>
                <a:ext cx="624" cy="37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algn="ctr" eaLnBrk="1" hangingPunct="1">
                  <a:spcBef>
                    <a:spcPct val="50000"/>
                  </a:spcBef>
                </a:pPr>
                <a:endParaRPr lang="en-US" altLang="en-US" sz="3197" b="0">
                  <a:latin typeface="Times New Roman" panose="02020603050405020304" pitchFamily="18" charset="0"/>
                  <a:cs typeface="Arial" panose="020B0604020202020204" pitchFamily="34" charset="0"/>
                </a:endParaRPr>
              </a:p>
            </p:txBody>
          </p:sp>
        </p:grpSp>
        <p:sp>
          <p:nvSpPr>
            <p:cNvPr id="137224" name="Text Box 129"/>
            <p:cNvSpPr txBox="1">
              <a:spLocks noChangeArrowheads="1"/>
            </p:cNvSpPr>
            <p:nvPr/>
          </p:nvSpPr>
          <p:spPr bwMode="auto">
            <a:xfrm>
              <a:off x="6324600" y="3962400"/>
              <a:ext cx="1219200" cy="538266"/>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algn="ctr" eaLnBrk="1" hangingPunct="1">
                <a:spcBef>
                  <a:spcPct val="50000"/>
                </a:spcBef>
              </a:pPr>
              <a:r>
                <a:rPr lang="en-US" altLang="en-US" sz="3197">
                  <a:latin typeface="Times New Roman" panose="02020603050405020304" pitchFamily="18" charset="0"/>
                  <a:cs typeface="Arial" panose="020B0604020202020204" pitchFamily="34" charset="0"/>
                </a:rPr>
                <a:t>100</a:t>
              </a:r>
            </a:p>
          </p:txBody>
        </p:sp>
      </p:grpSp>
      <p:sp>
        <p:nvSpPr>
          <p:cNvPr id="7" name="TextBox 6"/>
          <p:cNvSpPr txBox="1">
            <a:spLocks noChangeArrowheads="1"/>
          </p:cNvSpPr>
          <p:nvPr/>
        </p:nvSpPr>
        <p:spPr bwMode="auto">
          <a:xfrm>
            <a:off x="3719068" y="2854858"/>
            <a:ext cx="1361872" cy="584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3197">
                <a:latin typeface="Times New Roman" panose="02020603050405020304" pitchFamily="18" charset="0"/>
                <a:cs typeface="Times New Roman" panose="02020603050405020304" pitchFamily="18" charset="0"/>
              </a:rPr>
              <a:t>55</a:t>
            </a:r>
          </a:p>
        </p:txBody>
      </p:sp>
      <p:sp>
        <p:nvSpPr>
          <p:cNvPr id="8" name="TextBox 7"/>
          <p:cNvSpPr txBox="1">
            <a:spLocks noChangeArrowheads="1"/>
          </p:cNvSpPr>
          <p:nvPr/>
        </p:nvSpPr>
        <p:spPr bwMode="auto">
          <a:xfrm>
            <a:off x="6144640" y="3476582"/>
            <a:ext cx="1205384" cy="584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3197">
                <a:latin typeface="Times New Roman" panose="02020603050405020304" pitchFamily="18" charset="0"/>
                <a:cs typeface="Times New Roman" panose="02020603050405020304" pitchFamily="18" charset="0"/>
              </a:rPr>
              <a:t>9</a:t>
            </a:r>
          </a:p>
        </p:txBody>
      </p:sp>
    </p:spTree>
    <p:extLst>
      <p:ext uri="{BB962C8B-B14F-4D97-AF65-F5344CB8AC3E}">
        <p14:creationId xmlns:p14="http://schemas.microsoft.com/office/powerpoint/2010/main" val="3164106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63650"/>
                                        </p:tgtEl>
                                        <p:attrNameLst>
                                          <p:attrName>style.visibility</p:attrName>
                                        </p:attrNameLst>
                                      </p:cBhvr>
                                      <p:to>
                                        <p:strVal val="visible"/>
                                      </p:to>
                                    </p:set>
                                    <p:anim calcmode="lin" valueType="num">
                                      <p:cBhvr additive="base">
                                        <p:cTn id="7" dur="500" fill="hold"/>
                                        <p:tgtEl>
                                          <p:spTgt spid="963650"/>
                                        </p:tgtEl>
                                        <p:attrNameLst>
                                          <p:attrName>ppt_x</p:attrName>
                                        </p:attrNameLst>
                                      </p:cBhvr>
                                      <p:tavLst>
                                        <p:tav tm="0">
                                          <p:val>
                                            <p:strVal val="0-#ppt_w/2"/>
                                          </p:val>
                                        </p:tav>
                                        <p:tav tm="100000">
                                          <p:val>
                                            <p:strVal val="#ppt_x"/>
                                          </p:val>
                                        </p:tav>
                                      </p:tavLst>
                                    </p:anim>
                                    <p:anim calcmode="lin" valueType="num">
                                      <p:cBhvr additive="base">
                                        <p:cTn id="8" dur="500" fill="hold"/>
                                        <p:tgtEl>
                                          <p:spTgt spid="96365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 calcmode="lin" valueType="num">
                                      <p:cBhvr>
                                        <p:cTn id="15" dur="1000" fill="hold"/>
                                        <p:tgtEl>
                                          <p:spTgt spid="7"/>
                                        </p:tgtEl>
                                        <p:attrNameLst>
                                          <p:attrName>style.rotation</p:attrName>
                                        </p:attrNameLst>
                                      </p:cBhvr>
                                      <p:tavLst>
                                        <p:tav tm="0">
                                          <p:val>
                                            <p:fltVal val="90"/>
                                          </p:val>
                                        </p:tav>
                                        <p:tav tm="100000">
                                          <p:val>
                                            <p:fltVal val="0"/>
                                          </p:val>
                                        </p:tav>
                                      </p:tavLst>
                                    </p:anim>
                                    <p:animEffect transition="in" filter="fade">
                                      <p:cBhvr>
                                        <p:cTn id="16" dur="1000"/>
                                        <p:tgtEl>
                                          <p:spTgt spid="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1000" fill="hold"/>
                                        <p:tgtEl>
                                          <p:spTgt spid="8"/>
                                        </p:tgtEl>
                                        <p:attrNameLst>
                                          <p:attrName>ppt_w</p:attrName>
                                        </p:attrNameLst>
                                      </p:cBhvr>
                                      <p:tavLst>
                                        <p:tav tm="0">
                                          <p:val>
                                            <p:fltVal val="0"/>
                                          </p:val>
                                        </p:tav>
                                        <p:tav tm="100000">
                                          <p:val>
                                            <p:strVal val="#ppt_w"/>
                                          </p:val>
                                        </p:tav>
                                      </p:tavLst>
                                    </p:anim>
                                    <p:anim calcmode="lin" valueType="num">
                                      <p:cBhvr>
                                        <p:cTn id="22" dur="1000" fill="hold"/>
                                        <p:tgtEl>
                                          <p:spTgt spid="8"/>
                                        </p:tgtEl>
                                        <p:attrNameLst>
                                          <p:attrName>ppt_h</p:attrName>
                                        </p:attrNameLst>
                                      </p:cBhvr>
                                      <p:tavLst>
                                        <p:tav tm="0">
                                          <p:val>
                                            <p:fltVal val="0"/>
                                          </p:val>
                                        </p:tav>
                                        <p:tav tm="100000">
                                          <p:val>
                                            <p:strVal val="#ppt_h"/>
                                          </p:val>
                                        </p:tav>
                                      </p:tavLst>
                                    </p:anim>
                                    <p:anim calcmode="lin" valueType="num">
                                      <p:cBhvr>
                                        <p:cTn id="23" dur="1000" fill="hold"/>
                                        <p:tgtEl>
                                          <p:spTgt spid="8"/>
                                        </p:tgtEl>
                                        <p:attrNameLst>
                                          <p:attrName>style.rotation</p:attrName>
                                        </p:attrNameLst>
                                      </p:cBhvr>
                                      <p:tavLst>
                                        <p:tav tm="0">
                                          <p:val>
                                            <p:fltVal val="90"/>
                                          </p:val>
                                        </p:tav>
                                        <p:tav tm="100000">
                                          <p:val>
                                            <p:fltVal val="0"/>
                                          </p:val>
                                        </p:tav>
                                      </p:tavLst>
                                    </p:anim>
                                    <p:animEffect transition="in" filter="fade">
                                      <p:cBhvr>
                                        <p:cTn id="24"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3650" grpId="0" animBg="1" autoUpdateAnimBg="0"/>
      <p:bldP spid="7" grpId="0"/>
      <p:bldP spid="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idx="4294967295"/>
          </p:nvPr>
        </p:nvSpPr>
        <p:spPr>
          <a:xfrm>
            <a:off x="1528230" y="609036"/>
            <a:ext cx="10353613" cy="1144058"/>
          </a:xfrm>
        </p:spPr>
        <p:txBody>
          <a:bodyPr/>
          <a:lstStyle/>
          <a:p>
            <a:pPr eaLnBrk="1" hangingPunct="1"/>
            <a:r>
              <a:rPr lang="en-US" altLang="en-US" smtClean="0"/>
              <a:t>PPV and NPV calculation</a:t>
            </a:r>
          </a:p>
        </p:txBody>
      </p:sp>
      <p:grpSp>
        <p:nvGrpSpPr>
          <p:cNvPr id="138243" name="Group 4"/>
          <p:cNvGrpSpPr>
            <a:grpSpLocks/>
          </p:cNvGrpSpPr>
          <p:nvPr/>
        </p:nvGrpSpPr>
        <p:grpSpPr bwMode="auto">
          <a:xfrm>
            <a:off x="5639" y="1753095"/>
            <a:ext cx="10455119" cy="2895035"/>
            <a:chOff x="-240" y="2592"/>
            <a:chExt cx="5808" cy="2016"/>
          </a:xfrm>
        </p:grpSpPr>
        <p:grpSp>
          <p:nvGrpSpPr>
            <p:cNvPr id="138248" name="Group 5"/>
            <p:cNvGrpSpPr>
              <a:grpSpLocks/>
            </p:cNvGrpSpPr>
            <p:nvPr/>
          </p:nvGrpSpPr>
          <p:grpSpPr bwMode="auto">
            <a:xfrm>
              <a:off x="-240" y="2592"/>
              <a:ext cx="5808" cy="2016"/>
              <a:chOff x="-240" y="2592"/>
              <a:chExt cx="5808" cy="2016"/>
            </a:xfrm>
          </p:grpSpPr>
          <p:grpSp>
            <p:nvGrpSpPr>
              <p:cNvPr id="138251" name="Group 6"/>
              <p:cNvGrpSpPr>
                <a:grpSpLocks/>
              </p:cNvGrpSpPr>
              <p:nvPr/>
            </p:nvGrpSpPr>
            <p:grpSpPr bwMode="auto">
              <a:xfrm>
                <a:off x="336" y="2880"/>
                <a:ext cx="5232" cy="1728"/>
                <a:chOff x="336" y="1920"/>
                <a:chExt cx="5232" cy="1728"/>
              </a:xfrm>
            </p:grpSpPr>
            <p:grpSp>
              <p:nvGrpSpPr>
                <p:cNvPr id="138254" name="Group 7"/>
                <p:cNvGrpSpPr>
                  <a:grpSpLocks/>
                </p:cNvGrpSpPr>
                <p:nvPr/>
              </p:nvGrpSpPr>
              <p:grpSpPr bwMode="auto">
                <a:xfrm>
                  <a:off x="336" y="1920"/>
                  <a:ext cx="5232" cy="1728"/>
                  <a:chOff x="336" y="1152"/>
                  <a:chExt cx="5232" cy="1728"/>
                </a:xfrm>
              </p:grpSpPr>
              <p:grpSp>
                <p:nvGrpSpPr>
                  <p:cNvPr id="138259" name="Group 8"/>
                  <p:cNvGrpSpPr>
                    <a:grpSpLocks/>
                  </p:cNvGrpSpPr>
                  <p:nvPr/>
                </p:nvGrpSpPr>
                <p:grpSpPr bwMode="auto">
                  <a:xfrm>
                    <a:off x="340" y="1155"/>
                    <a:ext cx="5224" cy="1722"/>
                    <a:chOff x="0" y="710"/>
                    <a:chExt cx="3760" cy="1496"/>
                  </a:xfrm>
                </p:grpSpPr>
                <p:grpSp>
                  <p:nvGrpSpPr>
                    <p:cNvPr id="138261" name="Group 9"/>
                    <p:cNvGrpSpPr>
                      <a:grpSpLocks/>
                    </p:cNvGrpSpPr>
                    <p:nvPr/>
                  </p:nvGrpSpPr>
                  <p:grpSpPr bwMode="auto">
                    <a:xfrm>
                      <a:off x="0" y="710"/>
                      <a:ext cx="986" cy="374"/>
                      <a:chOff x="0" y="710"/>
                      <a:chExt cx="986" cy="374"/>
                    </a:xfrm>
                  </p:grpSpPr>
                  <p:sp>
                    <p:nvSpPr>
                      <p:cNvPr id="138307" name="Rectangle 10"/>
                      <p:cNvSpPr>
                        <a:spLocks noChangeArrowheads="1"/>
                      </p:cNvSpPr>
                      <p:nvPr/>
                    </p:nvSpPr>
                    <p:spPr bwMode="auto">
                      <a:xfrm>
                        <a:off x="43" y="710"/>
                        <a:ext cx="900"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2664">
                            <a:latin typeface="Times New Roman" panose="02020603050405020304" pitchFamily="18" charset="0"/>
                            <a:cs typeface="Times New Roman" panose="02020603050405020304" pitchFamily="18" charset="0"/>
                          </a:rPr>
                          <a:t> </a:t>
                        </a:r>
                      </a:p>
                      <a:p>
                        <a:endParaRPr lang="en-US" altLang="en-US" sz="2664">
                          <a:latin typeface="Times New Roman" panose="02020603050405020304" pitchFamily="18" charset="0"/>
                          <a:cs typeface="Arial" panose="020B0604020202020204" pitchFamily="34" charset="0"/>
                        </a:endParaRPr>
                      </a:p>
                    </p:txBody>
                  </p:sp>
                  <p:sp>
                    <p:nvSpPr>
                      <p:cNvPr id="138308" name="Rectangle 11"/>
                      <p:cNvSpPr>
                        <a:spLocks noChangeArrowheads="1"/>
                      </p:cNvSpPr>
                      <p:nvPr/>
                    </p:nvSpPr>
                    <p:spPr bwMode="auto">
                      <a:xfrm>
                        <a:off x="0" y="710"/>
                        <a:ext cx="986"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8262" name="Group 12"/>
                    <p:cNvGrpSpPr>
                      <a:grpSpLocks/>
                    </p:cNvGrpSpPr>
                    <p:nvPr/>
                  </p:nvGrpSpPr>
                  <p:grpSpPr bwMode="auto">
                    <a:xfrm>
                      <a:off x="986" y="710"/>
                      <a:ext cx="1008" cy="374"/>
                      <a:chOff x="986" y="710"/>
                      <a:chExt cx="1008" cy="374"/>
                    </a:xfrm>
                  </p:grpSpPr>
                  <p:sp>
                    <p:nvSpPr>
                      <p:cNvPr id="138305" name="Rectangle 13"/>
                      <p:cNvSpPr>
                        <a:spLocks noChangeArrowheads="1"/>
                      </p:cNvSpPr>
                      <p:nvPr/>
                    </p:nvSpPr>
                    <p:spPr bwMode="auto">
                      <a:xfrm>
                        <a:off x="1029" y="710"/>
                        <a:ext cx="922"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2664">
                            <a:latin typeface="Times New Roman" panose="02020603050405020304" pitchFamily="18" charset="0"/>
                            <a:cs typeface="Times New Roman" panose="02020603050405020304" pitchFamily="18" charset="0"/>
                          </a:rPr>
                          <a:t>  +</a:t>
                        </a:r>
                        <a:endParaRPr lang="en-US" altLang="en-US" sz="2398">
                          <a:latin typeface="Times New Roman" panose="02020603050405020304" pitchFamily="18" charset="0"/>
                          <a:cs typeface="Arial" panose="020B0604020202020204" pitchFamily="34" charset="0"/>
                        </a:endParaRPr>
                      </a:p>
                    </p:txBody>
                  </p:sp>
                  <p:sp>
                    <p:nvSpPr>
                      <p:cNvPr id="138306" name="Rectangle 14"/>
                      <p:cNvSpPr>
                        <a:spLocks noChangeArrowheads="1"/>
                      </p:cNvSpPr>
                      <p:nvPr/>
                    </p:nvSpPr>
                    <p:spPr bwMode="auto">
                      <a:xfrm>
                        <a:off x="986" y="710"/>
                        <a:ext cx="1008"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8263" name="Group 15"/>
                    <p:cNvGrpSpPr>
                      <a:grpSpLocks/>
                    </p:cNvGrpSpPr>
                    <p:nvPr/>
                  </p:nvGrpSpPr>
                  <p:grpSpPr bwMode="auto">
                    <a:xfrm>
                      <a:off x="1994" y="710"/>
                      <a:ext cx="883" cy="374"/>
                      <a:chOff x="1994" y="710"/>
                      <a:chExt cx="883" cy="374"/>
                    </a:xfrm>
                  </p:grpSpPr>
                  <p:sp>
                    <p:nvSpPr>
                      <p:cNvPr id="138303" name="Rectangle 16"/>
                      <p:cNvSpPr>
                        <a:spLocks noChangeArrowheads="1"/>
                      </p:cNvSpPr>
                      <p:nvPr/>
                    </p:nvSpPr>
                    <p:spPr bwMode="auto">
                      <a:xfrm>
                        <a:off x="2037" y="710"/>
                        <a:ext cx="797"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2664">
                            <a:latin typeface="Times New Roman" panose="02020603050405020304" pitchFamily="18" charset="0"/>
                            <a:cs typeface="Times New Roman" panose="02020603050405020304" pitchFamily="18" charset="0"/>
                          </a:rPr>
                          <a:t> -</a:t>
                        </a:r>
                        <a:endParaRPr lang="en-US" altLang="en-US" sz="2664">
                          <a:latin typeface="Times New Roman" panose="02020603050405020304" pitchFamily="18" charset="0"/>
                          <a:cs typeface="Arial" panose="020B0604020202020204" pitchFamily="34" charset="0"/>
                        </a:endParaRPr>
                      </a:p>
                    </p:txBody>
                  </p:sp>
                  <p:sp>
                    <p:nvSpPr>
                      <p:cNvPr id="138304" name="Rectangle 17"/>
                      <p:cNvSpPr>
                        <a:spLocks noChangeArrowheads="1"/>
                      </p:cNvSpPr>
                      <p:nvPr/>
                    </p:nvSpPr>
                    <p:spPr bwMode="auto">
                      <a:xfrm>
                        <a:off x="1994" y="710"/>
                        <a:ext cx="883"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8264" name="Group 18"/>
                    <p:cNvGrpSpPr>
                      <a:grpSpLocks/>
                    </p:cNvGrpSpPr>
                    <p:nvPr/>
                  </p:nvGrpSpPr>
                  <p:grpSpPr bwMode="auto">
                    <a:xfrm>
                      <a:off x="2877" y="710"/>
                      <a:ext cx="883" cy="374"/>
                      <a:chOff x="2877" y="710"/>
                      <a:chExt cx="883" cy="374"/>
                    </a:xfrm>
                  </p:grpSpPr>
                  <p:sp>
                    <p:nvSpPr>
                      <p:cNvPr id="138301" name="Rectangle 19"/>
                      <p:cNvSpPr>
                        <a:spLocks noChangeArrowheads="1"/>
                      </p:cNvSpPr>
                      <p:nvPr/>
                    </p:nvSpPr>
                    <p:spPr bwMode="auto">
                      <a:xfrm>
                        <a:off x="2920" y="710"/>
                        <a:ext cx="797"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2664">
                            <a:latin typeface="Times New Roman" panose="02020603050405020304" pitchFamily="18" charset="0"/>
                            <a:cs typeface="Times New Roman" panose="02020603050405020304" pitchFamily="18" charset="0"/>
                          </a:rPr>
                          <a:t> </a:t>
                        </a:r>
                      </a:p>
                      <a:p>
                        <a:endParaRPr lang="en-US" altLang="en-US" sz="2664">
                          <a:latin typeface="Times New Roman" panose="02020603050405020304" pitchFamily="18" charset="0"/>
                          <a:cs typeface="Arial" panose="020B0604020202020204" pitchFamily="34" charset="0"/>
                        </a:endParaRPr>
                      </a:p>
                    </p:txBody>
                  </p:sp>
                  <p:sp>
                    <p:nvSpPr>
                      <p:cNvPr id="138302" name="Rectangle 20"/>
                      <p:cNvSpPr>
                        <a:spLocks noChangeArrowheads="1"/>
                      </p:cNvSpPr>
                      <p:nvPr/>
                    </p:nvSpPr>
                    <p:spPr bwMode="auto">
                      <a:xfrm>
                        <a:off x="2877" y="710"/>
                        <a:ext cx="883"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8265" name="Group 21"/>
                    <p:cNvGrpSpPr>
                      <a:grpSpLocks/>
                    </p:cNvGrpSpPr>
                    <p:nvPr/>
                  </p:nvGrpSpPr>
                  <p:grpSpPr bwMode="auto">
                    <a:xfrm>
                      <a:off x="0" y="1084"/>
                      <a:ext cx="986" cy="374"/>
                      <a:chOff x="0" y="1084"/>
                      <a:chExt cx="986" cy="374"/>
                    </a:xfrm>
                  </p:grpSpPr>
                  <p:sp>
                    <p:nvSpPr>
                      <p:cNvPr id="138299" name="Rectangle 22"/>
                      <p:cNvSpPr>
                        <a:spLocks noChangeArrowheads="1"/>
                      </p:cNvSpPr>
                      <p:nvPr/>
                    </p:nvSpPr>
                    <p:spPr bwMode="auto">
                      <a:xfrm>
                        <a:off x="43" y="1084"/>
                        <a:ext cx="900"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2664">
                            <a:latin typeface="Times New Roman" panose="02020603050405020304" pitchFamily="18" charset="0"/>
                            <a:cs typeface="Times New Roman" panose="02020603050405020304" pitchFamily="18" charset="0"/>
                          </a:rPr>
                          <a:t>+</a:t>
                        </a:r>
                      </a:p>
                      <a:p>
                        <a:endParaRPr lang="en-US" altLang="en-US" sz="2664">
                          <a:latin typeface="Times New Roman" panose="02020603050405020304" pitchFamily="18" charset="0"/>
                          <a:cs typeface="Arial" panose="020B0604020202020204" pitchFamily="34" charset="0"/>
                        </a:endParaRPr>
                      </a:p>
                    </p:txBody>
                  </p:sp>
                  <p:sp>
                    <p:nvSpPr>
                      <p:cNvPr id="138300" name="Rectangle 23"/>
                      <p:cNvSpPr>
                        <a:spLocks noChangeArrowheads="1"/>
                      </p:cNvSpPr>
                      <p:nvPr/>
                    </p:nvSpPr>
                    <p:spPr bwMode="auto">
                      <a:xfrm>
                        <a:off x="0" y="1084"/>
                        <a:ext cx="986"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8266" name="Group 24"/>
                    <p:cNvGrpSpPr>
                      <a:grpSpLocks/>
                    </p:cNvGrpSpPr>
                    <p:nvPr/>
                  </p:nvGrpSpPr>
                  <p:grpSpPr bwMode="auto">
                    <a:xfrm>
                      <a:off x="986" y="1084"/>
                      <a:ext cx="1008" cy="374"/>
                      <a:chOff x="986" y="1084"/>
                      <a:chExt cx="1008" cy="374"/>
                    </a:xfrm>
                  </p:grpSpPr>
                  <p:sp>
                    <p:nvSpPr>
                      <p:cNvPr id="138297" name="Rectangle 25"/>
                      <p:cNvSpPr>
                        <a:spLocks noChangeArrowheads="1"/>
                      </p:cNvSpPr>
                      <p:nvPr/>
                    </p:nvSpPr>
                    <p:spPr bwMode="auto">
                      <a:xfrm>
                        <a:off x="1029" y="1084"/>
                        <a:ext cx="922"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3197">
                            <a:latin typeface="Times New Roman" panose="02020603050405020304" pitchFamily="18" charset="0"/>
                            <a:cs typeface="Times New Roman" panose="02020603050405020304" pitchFamily="18" charset="0"/>
                          </a:rPr>
                          <a:t>55</a:t>
                        </a:r>
                      </a:p>
                      <a:p>
                        <a:endParaRPr lang="en-US" altLang="en-US" sz="3197">
                          <a:latin typeface="Times New Roman" panose="02020603050405020304" pitchFamily="18" charset="0"/>
                          <a:cs typeface="Arial" panose="020B0604020202020204" pitchFamily="34" charset="0"/>
                        </a:endParaRPr>
                      </a:p>
                    </p:txBody>
                  </p:sp>
                  <p:sp>
                    <p:nvSpPr>
                      <p:cNvPr id="138298" name="Rectangle 26"/>
                      <p:cNvSpPr>
                        <a:spLocks noChangeArrowheads="1"/>
                      </p:cNvSpPr>
                      <p:nvPr/>
                    </p:nvSpPr>
                    <p:spPr bwMode="auto">
                      <a:xfrm>
                        <a:off x="986" y="1084"/>
                        <a:ext cx="1008"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8267" name="Group 27"/>
                    <p:cNvGrpSpPr>
                      <a:grpSpLocks/>
                    </p:cNvGrpSpPr>
                    <p:nvPr/>
                  </p:nvGrpSpPr>
                  <p:grpSpPr bwMode="auto">
                    <a:xfrm>
                      <a:off x="1994" y="1084"/>
                      <a:ext cx="883" cy="374"/>
                      <a:chOff x="1994" y="1084"/>
                      <a:chExt cx="883" cy="374"/>
                    </a:xfrm>
                  </p:grpSpPr>
                  <p:sp>
                    <p:nvSpPr>
                      <p:cNvPr id="138295" name="Rectangle 28"/>
                      <p:cNvSpPr>
                        <a:spLocks noChangeArrowheads="1"/>
                      </p:cNvSpPr>
                      <p:nvPr/>
                    </p:nvSpPr>
                    <p:spPr bwMode="auto">
                      <a:xfrm>
                        <a:off x="2037" y="1084"/>
                        <a:ext cx="797"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3197">
                            <a:latin typeface="Times New Roman" panose="02020603050405020304" pitchFamily="18" charset="0"/>
                            <a:cs typeface="Times New Roman" panose="02020603050405020304" pitchFamily="18" charset="0"/>
                          </a:rPr>
                          <a:t>26</a:t>
                        </a:r>
                      </a:p>
                      <a:p>
                        <a:endParaRPr lang="en-US" altLang="en-US" sz="3197">
                          <a:latin typeface="Times New Roman" panose="02020603050405020304" pitchFamily="18" charset="0"/>
                          <a:cs typeface="Arial" panose="020B0604020202020204" pitchFamily="34" charset="0"/>
                        </a:endParaRPr>
                      </a:p>
                    </p:txBody>
                  </p:sp>
                  <p:sp>
                    <p:nvSpPr>
                      <p:cNvPr id="138296" name="Rectangle 29"/>
                      <p:cNvSpPr>
                        <a:spLocks noChangeArrowheads="1"/>
                      </p:cNvSpPr>
                      <p:nvPr/>
                    </p:nvSpPr>
                    <p:spPr bwMode="auto">
                      <a:xfrm>
                        <a:off x="1994" y="1084"/>
                        <a:ext cx="883"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8268" name="Group 30"/>
                    <p:cNvGrpSpPr>
                      <a:grpSpLocks/>
                    </p:cNvGrpSpPr>
                    <p:nvPr/>
                  </p:nvGrpSpPr>
                  <p:grpSpPr bwMode="auto">
                    <a:xfrm>
                      <a:off x="2877" y="1084"/>
                      <a:ext cx="883" cy="374"/>
                      <a:chOff x="2877" y="1084"/>
                      <a:chExt cx="883" cy="374"/>
                    </a:xfrm>
                  </p:grpSpPr>
                  <p:sp>
                    <p:nvSpPr>
                      <p:cNvPr id="138293" name="Rectangle 31"/>
                      <p:cNvSpPr>
                        <a:spLocks noChangeArrowheads="1"/>
                      </p:cNvSpPr>
                      <p:nvPr/>
                    </p:nvSpPr>
                    <p:spPr bwMode="auto">
                      <a:xfrm>
                        <a:off x="2920" y="1084"/>
                        <a:ext cx="797"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endParaRPr lang="en-US" altLang="en-US" sz="2664">
                          <a:latin typeface="Times New Roman" panose="02020603050405020304" pitchFamily="18" charset="0"/>
                          <a:cs typeface="Arial" panose="020B0604020202020204" pitchFamily="34" charset="0"/>
                        </a:endParaRPr>
                      </a:p>
                    </p:txBody>
                  </p:sp>
                  <p:sp>
                    <p:nvSpPr>
                      <p:cNvPr id="138294" name="Rectangle 32"/>
                      <p:cNvSpPr>
                        <a:spLocks noChangeArrowheads="1"/>
                      </p:cNvSpPr>
                      <p:nvPr/>
                    </p:nvSpPr>
                    <p:spPr bwMode="auto">
                      <a:xfrm>
                        <a:off x="2877" y="1084"/>
                        <a:ext cx="883"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8269" name="Group 33"/>
                    <p:cNvGrpSpPr>
                      <a:grpSpLocks/>
                    </p:cNvGrpSpPr>
                    <p:nvPr/>
                  </p:nvGrpSpPr>
                  <p:grpSpPr bwMode="auto">
                    <a:xfrm>
                      <a:off x="0" y="1458"/>
                      <a:ext cx="986" cy="374"/>
                      <a:chOff x="0" y="1458"/>
                      <a:chExt cx="986" cy="374"/>
                    </a:xfrm>
                  </p:grpSpPr>
                  <p:sp>
                    <p:nvSpPr>
                      <p:cNvPr id="138291" name="Rectangle 34"/>
                      <p:cNvSpPr>
                        <a:spLocks noChangeArrowheads="1"/>
                      </p:cNvSpPr>
                      <p:nvPr/>
                    </p:nvSpPr>
                    <p:spPr bwMode="auto">
                      <a:xfrm>
                        <a:off x="43" y="1458"/>
                        <a:ext cx="900"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2664">
                            <a:latin typeface="Times New Roman" panose="02020603050405020304" pitchFamily="18" charset="0"/>
                            <a:cs typeface="Times New Roman" panose="02020603050405020304" pitchFamily="18" charset="0"/>
                          </a:rPr>
                          <a:t>-</a:t>
                        </a:r>
                      </a:p>
                      <a:p>
                        <a:endParaRPr lang="en-US" altLang="en-US" sz="2664">
                          <a:latin typeface="Times New Roman" panose="02020603050405020304" pitchFamily="18" charset="0"/>
                          <a:cs typeface="Arial" panose="020B0604020202020204" pitchFamily="34" charset="0"/>
                        </a:endParaRPr>
                      </a:p>
                    </p:txBody>
                  </p:sp>
                  <p:sp>
                    <p:nvSpPr>
                      <p:cNvPr id="138292" name="Rectangle 35"/>
                      <p:cNvSpPr>
                        <a:spLocks noChangeArrowheads="1"/>
                      </p:cNvSpPr>
                      <p:nvPr/>
                    </p:nvSpPr>
                    <p:spPr bwMode="auto">
                      <a:xfrm>
                        <a:off x="0" y="1458"/>
                        <a:ext cx="986"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8270" name="Group 36"/>
                    <p:cNvGrpSpPr>
                      <a:grpSpLocks/>
                    </p:cNvGrpSpPr>
                    <p:nvPr/>
                  </p:nvGrpSpPr>
                  <p:grpSpPr bwMode="auto">
                    <a:xfrm>
                      <a:off x="986" y="1458"/>
                      <a:ext cx="1008" cy="374"/>
                      <a:chOff x="986" y="1458"/>
                      <a:chExt cx="1008" cy="374"/>
                    </a:xfrm>
                  </p:grpSpPr>
                  <p:sp>
                    <p:nvSpPr>
                      <p:cNvPr id="138289" name="Rectangle 37"/>
                      <p:cNvSpPr>
                        <a:spLocks noChangeArrowheads="1"/>
                      </p:cNvSpPr>
                      <p:nvPr/>
                    </p:nvSpPr>
                    <p:spPr bwMode="auto">
                      <a:xfrm>
                        <a:off x="1029" y="1458"/>
                        <a:ext cx="922"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3197">
                            <a:latin typeface="Times New Roman" panose="02020603050405020304" pitchFamily="18" charset="0"/>
                            <a:cs typeface="Times New Roman" panose="02020603050405020304" pitchFamily="18" charset="0"/>
                          </a:rPr>
                          <a:t>10</a:t>
                        </a:r>
                      </a:p>
                      <a:p>
                        <a:endParaRPr lang="en-US" altLang="en-US" sz="3197">
                          <a:latin typeface="Times New Roman" panose="02020603050405020304" pitchFamily="18" charset="0"/>
                          <a:cs typeface="Arial" panose="020B0604020202020204" pitchFamily="34" charset="0"/>
                        </a:endParaRPr>
                      </a:p>
                    </p:txBody>
                  </p:sp>
                  <p:sp>
                    <p:nvSpPr>
                      <p:cNvPr id="138290" name="Rectangle 38"/>
                      <p:cNvSpPr>
                        <a:spLocks noChangeArrowheads="1"/>
                      </p:cNvSpPr>
                      <p:nvPr/>
                    </p:nvSpPr>
                    <p:spPr bwMode="auto">
                      <a:xfrm>
                        <a:off x="986" y="1458"/>
                        <a:ext cx="1008"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8271" name="Group 39"/>
                    <p:cNvGrpSpPr>
                      <a:grpSpLocks/>
                    </p:cNvGrpSpPr>
                    <p:nvPr/>
                  </p:nvGrpSpPr>
                  <p:grpSpPr bwMode="auto">
                    <a:xfrm>
                      <a:off x="1994" y="1458"/>
                      <a:ext cx="883" cy="374"/>
                      <a:chOff x="1994" y="1458"/>
                      <a:chExt cx="883" cy="374"/>
                    </a:xfrm>
                  </p:grpSpPr>
                  <p:sp>
                    <p:nvSpPr>
                      <p:cNvPr id="138287" name="Rectangle 40"/>
                      <p:cNvSpPr>
                        <a:spLocks noChangeArrowheads="1"/>
                      </p:cNvSpPr>
                      <p:nvPr/>
                    </p:nvSpPr>
                    <p:spPr bwMode="auto">
                      <a:xfrm>
                        <a:off x="2037" y="1458"/>
                        <a:ext cx="797"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3197">
                            <a:latin typeface="Times New Roman" panose="02020603050405020304" pitchFamily="18" charset="0"/>
                            <a:cs typeface="Times New Roman" panose="02020603050405020304" pitchFamily="18" charset="0"/>
                          </a:rPr>
                          <a:t>9</a:t>
                        </a:r>
                      </a:p>
                      <a:p>
                        <a:endParaRPr lang="en-US" altLang="en-US" sz="3197">
                          <a:latin typeface="Times New Roman" panose="02020603050405020304" pitchFamily="18" charset="0"/>
                          <a:cs typeface="Arial" panose="020B0604020202020204" pitchFamily="34" charset="0"/>
                        </a:endParaRPr>
                      </a:p>
                    </p:txBody>
                  </p:sp>
                  <p:sp>
                    <p:nvSpPr>
                      <p:cNvPr id="138288" name="Rectangle 41"/>
                      <p:cNvSpPr>
                        <a:spLocks noChangeArrowheads="1"/>
                      </p:cNvSpPr>
                      <p:nvPr/>
                    </p:nvSpPr>
                    <p:spPr bwMode="auto">
                      <a:xfrm>
                        <a:off x="1994" y="1458"/>
                        <a:ext cx="883"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8272" name="Group 42"/>
                    <p:cNvGrpSpPr>
                      <a:grpSpLocks/>
                    </p:cNvGrpSpPr>
                    <p:nvPr/>
                  </p:nvGrpSpPr>
                  <p:grpSpPr bwMode="auto">
                    <a:xfrm>
                      <a:off x="2877" y="1458"/>
                      <a:ext cx="883" cy="374"/>
                      <a:chOff x="2877" y="1458"/>
                      <a:chExt cx="883" cy="374"/>
                    </a:xfrm>
                  </p:grpSpPr>
                  <p:sp>
                    <p:nvSpPr>
                      <p:cNvPr id="138285" name="Rectangle 43"/>
                      <p:cNvSpPr>
                        <a:spLocks noChangeArrowheads="1"/>
                      </p:cNvSpPr>
                      <p:nvPr/>
                    </p:nvSpPr>
                    <p:spPr bwMode="auto">
                      <a:xfrm>
                        <a:off x="2920" y="1458"/>
                        <a:ext cx="797"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2664">
                          <a:latin typeface="Times New Roman" panose="02020603050405020304" pitchFamily="18" charset="0"/>
                          <a:cs typeface="Arial" panose="020B0604020202020204" pitchFamily="34" charset="0"/>
                        </a:endParaRPr>
                      </a:p>
                    </p:txBody>
                  </p:sp>
                  <p:sp>
                    <p:nvSpPr>
                      <p:cNvPr id="138286" name="Rectangle 44"/>
                      <p:cNvSpPr>
                        <a:spLocks noChangeArrowheads="1"/>
                      </p:cNvSpPr>
                      <p:nvPr/>
                    </p:nvSpPr>
                    <p:spPr bwMode="auto">
                      <a:xfrm>
                        <a:off x="2877" y="1458"/>
                        <a:ext cx="883"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8273" name="Group 45"/>
                    <p:cNvGrpSpPr>
                      <a:grpSpLocks/>
                    </p:cNvGrpSpPr>
                    <p:nvPr/>
                  </p:nvGrpSpPr>
                  <p:grpSpPr bwMode="auto">
                    <a:xfrm>
                      <a:off x="0" y="1832"/>
                      <a:ext cx="986" cy="374"/>
                      <a:chOff x="0" y="1832"/>
                      <a:chExt cx="986" cy="374"/>
                    </a:xfrm>
                  </p:grpSpPr>
                  <p:sp>
                    <p:nvSpPr>
                      <p:cNvPr id="138283" name="Rectangle 46"/>
                      <p:cNvSpPr>
                        <a:spLocks noChangeArrowheads="1"/>
                      </p:cNvSpPr>
                      <p:nvPr/>
                    </p:nvSpPr>
                    <p:spPr bwMode="auto">
                      <a:xfrm>
                        <a:off x="43" y="1832"/>
                        <a:ext cx="900"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2664">
                            <a:latin typeface="Times New Roman" panose="02020603050405020304" pitchFamily="18" charset="0"/>
                            <a:cs typeface="Times New Roman" panose="02020603050405020304" pitchFamily="18" charset="0"/>
                          </a:rPr>
                          <a:t> </a:t>
                        </a:r>
                      </a:p>
                      <a:p>
                        <a:endParaRPr lang="en-US" altLang="en-US" sz="2664">
                          <a:latin typeface="Times New Roman" panose="02020603050405020304" pitchFamily="18" charset="0"/>
                          <a:cs typeface="Arial" panose="020B0604020202020204" pitchFamily="34" charset="0"/>
                        </a:endParaRPr>
                      </a:p>
                    </p:txBody>
                  </p:sp>
                  <p:sp>
                    <p:nvSpPr>
                      <p:cNvPr id="138284" name="Rectangle 47"/>
                      <p:cNvSpPr>
                        <a:spLocks noChangeArrowheads="1"/>
                      </p:cNvSpPr>
                      <p:nvPr/>
                    </p:nvSpPr>
                    <p:spPr bwMode="auto">
                      <a:xfrm>
                        <a:off x="0" y="1832"/>
                        <a:ext cx="986"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8274" name="Group 48"/>
                    <p:cNvGrpSpPr>
                      <a:grpSpLocks/>
                    </p:cNvGrpSpPr>
                    <p:nvPr/>
                  </p:nvGrpSpPr>
                  <p:grpSpPr bwMode="auto">
                    <a:xfrm>
                      <a:off x="986" y="1832"/>
                      <a:ext cx="1008" cy="374"/>
                      <a:chOff x="986" y="1832"/>
                      <a:chExt cx="1008" cy="374"/>
                    </a:xfrm>
                  </p:grpSpPr>
                  <p:sp>
                    <p:nvSpPr>
                      <p:cNvPr id="138281" name="Rectangle 49"/>
                      <p:cNvSpPr>
                        <a:spLocks noChangeArrowheads="1"/>
                      </p:cNvSpPr>
                      <p:nvPr/>
                    </p:nvSpPr>
                    <p:spPr bwMode="auto">
                      <a:xfrm>
                        <a:off x="1029" y="1832"/>
                        <a:ext cx="922"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r>
                          <a:rPr lang="en-US" altLang="en-US" sz="3197">
                            <a:latin typeface="Times New Roman" panose="02020603050405020304" pitchFamily="18" charset="0"/>
                            <a:cs typeface="Arial" panose="020B0604020202020204" pitchFamily="34" charset="0"/>
                          </a:rPr>
                          <a:t>65</a:t>
                        </a:r>
                      </a:p>
                    </p:txBody>
                  </p:sp>
                  <p:sp>
                    <p:nvSpPr>
                      <p:cNvPr id="138282" name="Rectangle 50"/>
                      <p:cNvSpPr>
                        <a:spLocks noChangeArrowheads="1"/>
                      </p:cNvSpPr>
                      <p:nvPr/>
                    </p:nvSpPr>
                    <p:spPr bwMode="auto">
                      <a:xfrm>
                        <a:off x="986" y="1832"/>
                        <a:ext cx="1008"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8275" name="Group 51"/>
                    <p:cNvGrpSpPr>
                      <a:grpSpLocks/>
                    </p:cNvGrpSpPr>
                    <p:nvPr/>
                  </p:nvGrpSpPr>
                  <p:grpSpPr bwMode="auto">
                    <a:xfrm>
                      <a:off x="1994" y="1832"/>
                      <a:ext cx="883" cy="374"/>
                      <a:chOff x="1994" y="1832"/>
                      <a:chExt cx="883" cy="374"/>
                    </a:xfrm>
                  </p:grpSpPr>
                  <p:sp>
                    <p:nvSpPr>
                      <p:cNvPr id="138279" name="Rectangle 52"/>
                      <p:cNvSpPr>
                        <a:spLocks noChangeArrowheads="1"/>
                      </p:cNvSpPr>
                      <p:nvPr/>
                    </p:nvSpPr>
                    <p:spPr bwMode="auto">
                      <a:xfrm>
                        <a:off x="2037" y="1832"/>
                        <a:ext cx="797"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r>
                          <a:rPr lang="en-US" altLang="en-US" sz="3197">
                            <a:latin typeface="Times New Roman" panose="02020603050405020304" pitchFamily="18" charset="0"/>
                            <a:cs typeface="Arial" panose="020B0604020202020204" pitchFamily="34" charset="0"/>
                          </a:rPr>
                          <a:t>35</a:t>
                        </a:r>
                      </a:p>
                    </p:txBody>
                  </p:sp>
                  <p:sp>
                    <p:nvSpPr>
                      <p:cNvPr id="138280" name="Rectangle 53"/>
                      <p:cNvSpPr>
                        <a:spLocks noChangeArrowheads="1"/>
                      </p:cNvSpPr>
                      <p:nvPr/>
                    </p:nvSpPr>
                    <p:spPr bwMode="auto">
                      <a:xfrm>
                        <a:off x="1994" y="1832"/>
                        <a:ext cx="883"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8276" name="Group 54"/>
                    <p:cNvGrpSpPr>
                      <a:grpSpLocks/>
                    </p:cNvGrpSpPr>
                    <p:nvPr/>
                  </p:nvGrpSpPr>
                  <p:grpSpPr bwMode="auto">
                    <a:xfrm>
                      <a:off x="2877" y="1832"/>
                      <a:ext cx="883" cy="374"/>
                      <a:chOff x="2877" y="1832"/>
                      <a:chExt cx="883" cy="374"/>
                    </a:xfrm>
                  </p:grpSpPr>
                  <p:sp>
                    <p:nvSpPr>
                      <p:cNvPr id="138277" name="Rectangle 55"/>
                      <p:cNvSpPr>
                        <a:spLocks noChangeArrowheads="1"/>
                      </p:cNvSpPr>
                      <p:nvPr/>
                    </p:nvSpPr>
                    <p:spPr bwMode="auto">
                      <a:xfrm>
                        <a:off x="2920" y="1832"/>
                        <a:ext cx="797"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endParaRPr lang="en-US" altLang="en-US" sz="2664">
                          <a:latin typeface="Times New Roman" panose="02020603050405020304" pitchFamily="18" charset="0"/>
                          <a:cs typeface="Arial" panose="020B0604020202020204" pitchFamily="34" charset="0"/>
                        </a:endParaRPr>
                      </a:p>
                    </p:txBody>
                  </p:sp>
                  <p:sp>
                    <p:nvSpPr>
                      <p:cNvPr id="138278" name="Rectangle 56"/>
                      <p:cNvSpPr>
                        <a:spLocks noChangeArrowheads="1"/>
                      </p:cNvSpPr>
                      <p:nvPr/>
                    </p:nvSpPr>
                    <p:spPr bwMode="auto">
                      <a:xfrm>
                        <a:off x="2877" y="1832"/>
                        <a:ext cx="883"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sp>
                <p:nvSpPr>
                  <p:cNvPr id="138260" name="Rectangle 57"/>
                  <p:cNvSpPr>
                    <a:spLocks noChangeArrowheads="1"/>
                  </p:cNvSpPr>
                  <p:nvPr/>
                </p:nvSpPr>
                <p:spPr bwMode="auto">
                  <a:xfrm>
                    <a:off x="336" y="1152"/>
                    <a:ext cx="5232" cy="1728"/>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1112">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8255" name="Group 58"/>
                <p:cNvGrpSpPr>
                  <a:grpSpLocks/>
                </p:cNvGrpSpPr>
                <p:nvPr/>
              </p:nvGrpSpPr>
              <p:grpSpPr bwMode="auto">
                <a:xfrm>
                  <a:off x="1728" y="2352"/>
                  <a:ext cx="2640" cy="864"/>
                  <a:chOff x="1728" y="1584"/>
                  <a:chExt cx="2640" cy="864"/>
                </a:xfrm>
              </p:grpSpPr>
              <p:sp>
                <p:nvSpPr>
                  <p:cNvPr id="138256" name="Rectangle 59"/>
                  <p:cNvSpPr>
                    <a:spLocks noChangeArrowheads="1"/>
                  </p:cNvSpPr>
                  <p:nvPr/>
                </p:nvSpPr>
                <p:spPr bwMode="auto">
                  <a:xfrm>
                    <a:off x="1728" y="1584"/>
                    <a:ext cx="2640" cy="864"/>
                  </a:xfrm>
                  <a:prstGeom prst="rect">
                    <a:avLst/>
                  </a:prstGeom>
                  <a:noFill/>
                  <a:ln w="15875">
                    <a:solidFill>
                      <a:schemeClr val="tx1"/>
                    </a:solidFill>
                    <a:miter lim="800000"/>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sp>
                <p:nvSpPr>
                  <p:cNvPr id="138257" name="Line 60"/>
                  <p:cNvSpPr>
                    <a:spLocks noChangeShapeType="1"/>
                  </p:cNvSpPr>
                  <p:nvPr/>
                </p:nvSpPr>
                <p:spPr bwMode="auto">
                  <a:xfrm>
                    <a:off x="1728" y="1993"/>
                    <a:ext cx="2640" cy="0"/>
                  </a:xfrm>
                  <a:prstGeom prst="line">
                    <a:avLst/>
                  </a:prstGeom>
                  <a:noFill/>
                  <a:ln w="158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p>
                    <a:endParaRPr lang="en-US" sz="2398"/>
                  </a:p>
                </p:txBody>
              </p:sp>
              <p:sp>
                <p:nvSpPr>
                  <p:cNvPr id="138258" name="Line 61"/>
                  <p:cNvSpPr>
                    <a:spLocks noChangeShapeType="1"/>
                  </p:cNvSpPr>
                  <p:nvPr/>
                </p:nvSpPr>
                <p:spPr bwMode="auto">
                  <a:xfrm>
                    <a:off x="3101" y="1584"/>
                    <a:ext cx="0" cy="864"/>
                  </a:xfrm>
                  <a:prstGeom prst="line">
                    <a:avLst/>
                  </a:prstGeom>
                  <a:noFill/>
                  <a:ln w="158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p>
                    <a:endParaRPr lang="en-US" sz="2398"/>
                  </a:p>
                </p:txBody>
              </p:sp>
            </p:grpSp>
          </p:grpSp>
          <p:sp>
            <p:nvSpPr>
              <p:cNvPr id="138252" name="Text Box 62"/>
              <p:cNvSpPr txBox="1">
                <a:spLocks noChangeArrowheads="1"/>
              </p:cNvSpPr>
              <p:nvPr/>
            </p:nvSpPr>
            <p:spPr bwMode="auto">
              <a:xfrm>
                <a:off x="1823" y="2592"/>
                <a:ext cx="2017" cy="37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algn="ctr" eaLnBrk="1" hangingPunct="1">
                  <a:spcBef>
                    <a:spcPct val="50000"/>
                  </a:spcBef>
                </a:pPr>
                <a:r>
                  <a:rPr lang="en-US" altLang="en-US" sz="3197" b="0" u="sng">
                    <a:latin typeface="Times New Roman" panose="02020603050405020304" pitchFamily="18" charset="0"/>
                    <a:cs typeface="Arial" panose="020B0604020202020204" pitchFamily="34" charset="0"/>
                  </a:rPr>
                  <a:t>Cellulite</a:t>
                </a:r>
              </a:p>
            </p:txBody>
          </p:sp>
          <p:sp>
            <p:nvSpPr>
              <p:cNvPr id="138253" name="Text Box 63"/>
              <p:cNvSpPr txBox="1">
                <a:spLocks noChangeArrowheads="1"/>
              </p:cNvSpPr>
              <p:nvPr/>
            </p:nvSpPr>
            <p:spPr bwMode="auto">
              <a:xfrm>
                <a:off x="-240" y="2977"/>
                <a:ext cx="2016" cy="37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algn="ctr" eaLnBrk="1" hangingPunct="1">
                  <a:spcBef>
                    <a:spcPct val="50000"/>
                  </a:spcBef>
                </a:pPr>
                <a:r>
                  <a:rPr lang="en-US" altLang="en-US" sz="3197" b="0" u="sng">
                    <a:latin typeface="Times New Roman" panose="02020603050405020304" pitchFamily="18" charset="0"/>
                    <a:cs typeface="Arial" panose="020B0604020202020204" pitchFamily="34" charset="0"/>
                  </a:rPr>
                  <a:t>Cellulite DX Test</a:t>
                </a:r>
              </a:p>
            </p:txBody>
          </p:sp>
        </p:grpSp>
        <p:sp>
          <p:nvSpPr>
            <p:cNvPr id="138249" name="Text Box 64"/>
            <p:cNvSpPr txBox="1">
              <a:spLocks noChangeArrowheads="1"/>
            </p:cNvSpPr>
            <p:nvPr/>
          </p:nvSpPr>
          <p:spPr bwMode="auto">
            <a:xfrm>
              <a:off x="4464" y="3359"/>
              <a:ext cx="624" cy="37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algn="ctr" eaLnBrk="1" hangingPunct="1">
                <a:spcBef>
                  <a:spcPct val="50000"/>
                </a:spcBef>
              </a:pPr>
              <a:endParaRPr lang="en-US" altLang="en-US" sz="3197" b="0">
                <a:latin typeface="Times New Roman" panose="02020603050405020304" pitchFamily="18" charset="0"/>
                <a:cs typeface="Arial" panose="020B0604020202020204" pitchFamily="34" charset="0"/>
              </a:endParaRPr>
            </a:p>
          </p:txBody>
        </p:sp>
        <p:sp>
          <p:nvSpPr>
            <p:cNvPr id="138250" name="Text Box 65"/>
            <p:cNvSpPr txBox="1">
              <a:spLocks noChangeArrowheads="1"/>
            </p:cNvSpPr>
            <p:nvPr/>
          </p:nvSpPr>
          <p:spPr bwMode="auto">
            <a:xfrm>
              <a:off x="4464" y="3792"/>
              <a:ext cx="624" cy="37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algn="ctr" eaLnBrk="1" hangingPunct="1">
                <a:spcBef>
                  <a:spcPct val="50000"/>
                </a:spcBef>
              </a:pPr>
              <a:endParaRPr lang="en-US" altLang="en-US" sz="3197" b="0">
                <a:latin typeface="Times New Roman" panose="02020603050405020304" pitchFamily="18" charset="0"/>
                <a:cs typeface="Arial" panose="020B0604020202020204" pitchFamily="34" charset="0"/>
              </a:endParaRPr>
            </a:p>
          </p:txBody>
        </p:sp>
      </p:grpSp>
      <p:sp>
        <p:nvSpPr>
          <p:cNvPr id="138244" name="Text Box 66"/>
          <p:cNvSpPr txBox="1">
            <a:spLocks noChangeArrowheads="1"/>
          </p:cNvSpPr>
          <p:nvPr/>
        </p:nvSpPr>
        <p:spPr bwMode="auto">
          <a:xfrm>
            <a:off x="7923108" y="2742779"/>
            <a:ext cx="1725602" cy="538161"/>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algn="ctr" eaLnBrk="1" hangingPunct="1">
              <a:spcBef>
                <a:spcPct val="50000"/>
              </a:spcBef>
            </a:pPr>
            <a:r>
              <a:rPr lang="en-US" altLang="en-US" sz="3197">
                <a:latin typeface="Times New Roman" panose="02020603050405020304" pitchFamily="18" charset="0"/>
                <a:cs typeface="Arial" panose="020B0604020202020204" pitchFamily="34" charset="0"/>
              </a:rPr>
              <a:t>81</a:t>
            </a:r>
          </a:p>
        </p:txBody>
      </p:sp>
      <p:sp>
        <p:nvSpPr>
          <p:cNvPr id="138245" name="Text Box 67"/>
          <p:cNvSpPr txBox="1">
            <a:spLocks noChangeArrowheads="1"/>
          </p:cNvSpPr>
          <p:nvPr/>
        </p:nvSpPr>
        <p:spPr bwMode="auto">
          <a:xfrm>
            <a:off x="7923108" y="3430058"/>
            <a:ext cx="1624096" cy="538161"/>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algn="ctr" eaLnBrk="1" hangingPunct="1">
              <a:spcBef>
                <a:spcPct val="50000"/>
              </a:spcBef>
            </a:pPr>
            <a:r>
              <a:rPr lang="en-US" altLang="en-US" sz="3197">
                <a:latin typeface="Times New Roman" panose="02020603050405020304" pitchFamily="18" charset="0"/>
                <a:cs typeface="Arial" panose="020B0604020202020204" pitchFamily="34" charset="0"/>
              </a:rPr>
              <a:t>19</a:t>
            </a:r>
          </a:p>
        </p:txBody>
      </p:sp>
      <p:sp>
        <p:nvSpPr>
          <p:cNvPr id="138246" name="Text Box 68"/>
          <p:cNvSpPr txBox="1">
            <a:spLocks noChangeArrowheads="1"/>
          </p:cNvSpPr>
          <p:nvPr/>
        </p:nvSpPr>
        <p:spPr bwMode="auto">
          <a:xfrm>
            <a:off x="7923108" y="3962965"/>
            <a:ext cx="1624096" cy="538161"/>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algn="ctr" eaLnBrk="1" hangingPunct="1">
              <a:spcBef>
                <a:spcPct val="50000"/>
              </a:spcBef>
            </a:pPr>
            <a:r>
              <a:rPr lang="en-US" altLang="en-US" sz="3197">
                <a:latin typeface="Times New Roman" panose="02020603050405020304" pitchFamily="18" charset="0"/>
                <a:cs typeface="Arial" panose="020B0604020202020204" pitchFamily="34" charset="0"/>
              </a:rPr>
              <a:t>100</a:t>
            </a:r>
          </a:p>
        </p:txBody>
      </p:sp>
      <p:sp>
        <p:nvSpPr>
          <p:cNvPr id="138247" name="Text Box 66"/>
          <p:cNvSpPr txBox="1">
            <a:spLocks noChangeArrowheads="1"/>
          </p:cNvSpPr>
          <p:nvPr/>
        </p:nvSpPr>
        <p:spPr bwMode="auto">
          <a:xfrm>
            <a:off x="5639" y="4495871"/>
            <a:ext cx="12180722" cy="2342180"/>
          </a:xfrm>
          <a:prstGeom prst="rect">
            <a:avLst/>
          </a:prstGeom>
          <a:solidFill>
            <a:srgbClr val="CCE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spcBef>
                <a:spcPct val="25000"/>
              </a:spcBef>
              <a:spcAft>
                <a:spcPct val="25000"/>
              </a:spcAft>
            </a:pPr>
            <a:r>
              <a:rPr lang="en-US" altLang="en-US" sz="3730" b="0" dirty="0">
                <a:solidFill>
                  <a:srgbClr val="000000"/>
                </a:solidFill>
                <a:latin typeface="Times New Roman" panose="02020603050405020304" pitchFamily="18" charset="0"/>
                <a:cs typeface="Arial" panose="020B0604020202020204" pitchFamily="34" charset="0"/>
              </a:rPr>
              <a:t>Then apply sensitivity and specificity….</a:t>
            </a:r>
          </a:p>
          <a:p>
            <a:pPr eaLnBrk="1" hangingPunct="1">
              <a:spcBef>
                <a:spcPct val="25000"/>
              </a:spcBef>
              <a:spcAft>
                <a:spcPct val="25000"/>
              </a:spcAft>
            </a:pPr>
            <a:r>
              <a:rPr lang="en-US" altLang="en-US" sz="3730" b="0" dirty="0">
                <a:solidFill>
                  <a:srgbClr val="000000"/>
                </a:solidFill>
                <a:latin typeface="Times New Roman" panose="02020603050405020304" pitchFamily="18" charset="0"/>
                <a:cs typeface="Arial" panose="020B0604020202020204" pitchFamily="34" charset="0"/>
              </a:rPr>
              <a:t>True positives=65*.84= 55</a:t>
            </a:r>
          </a:p>
          <a:p>
            <a:pPr eaLnBrk="1" hangingPunct="1">
              <a:spcBef>
                <a:spcPct val="25000"/>
              </a:spcBef>
              <a:spcAft>
                <a:spcPct val="25000"/>
              </a:spcAft>
            </a:pPr>
            <a:r>
              <a:rPr lang="en-US" altLang="en-US" sz="3730" b="0" dirty="0">
                <a:solidFill>
                  <a:srgbClr val="000000"/>
                </a:solidFill>
                <a:latin typeface="Times New Roman" panose="02020603050405020304" pitchFamily="18" charset="0"/>
                <a:cs typeface="Arial" panose="020B0604020202020204" pitchFamily="34" charset="0"/>
              </a:rPr>
              <a:t>True negatives = 35*.26= 9</a:t>
            </a:r>
          </a:p>
        </p:txBody>
      </p:sp>
    </p:spTree>
    <p:extLst>
      <p:ext uri="{BB962C8B-B14F-4D97-AF65-F5344CB8AC3E}">
        <p14:creationId xmlns:p14="http://schemas.microsoft.com/office/powerpoint/2010/main" val="333295329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idx="4294967295"/>
          </p:nvPr>
        </p:nvSpPr>
        <p:spPr>
          <a:xfrm>
            <a:off x="1528230" y="609036"/>
            <a:ext cx="10353613" cy="1144058"/>
          </a:xfrm>
        </p:spPr>
        <p:txBody>
          <a:bodyPr/>
          <a:lstStyle/>
          <a:p>
            <a:pPr eaLnBrk="1" hangingPunct="1"/>
            <a:r>
              <a:rPr lang="en-US" altLang="en-US" smtClean="0"/>
              <a:t>PPV and NPV calculation</a:t>
            </a:r>
          </a:p>
        </p:txBody>
      </p:sp>
      <p:grpSp>
        <p:nvGrpSpPr>
          <p:cNvPr id="139267" name="Group 4"/>
          <p:cNvGrpSpPr>
            <a:grpSpLocks/>
          </p:cNvGrpSpPr>
          <p:nvPr/>
        </p:nvGrpSpPr>
        <p:grpSpPr bwMode="auto">
          <a:xfrm>
            <a:off x="5639" y="1753095"/>
            <a:ext cx="10455119" cy="2895035"/>
            <a:chOff x="-240" y="2592"/>
            <a:chExt cx="5808" cy="2016"/>
          </a:xfrm>
        </p:grpSpPr>
        <p:grpSp>
          <p:nvGrpSpPr>
            <p:cNvPr id="139275" name="Group 5"/>
            <p:cNvGrpSpPr>
              <a:grpSpLocks/>
            </p:cNvGrpSpPr>
            <p:nvPr/>
          </p:nvGrpSpPr>
          <p:grpSpPr bwMode="auto">
            <a:xfrm>
              <a:off x="-240" y="2592"/>
              <a:ext cx="5808" cy="2016"/>
              <a:chOff x="-240" y="2592"/>
              <a:chExt cx="5808" cy="2016"/>
            </a:xfrm>
          </p:grpSpPr>
          <p:grpSp>
            <p:nvGrpSpPr>
              <p:cNvPr id="139278" name="Group 6"/>
              <p:cNvGrpSpPr>
                <a:grpSpLocks/>
              </p:cNvGrpSpPr>
              <p:nvPr/>
            </p:nvGrpSpPr>
            <p:grpSpPr bwMode="auto">
              <a:xfrm>
                <a:off x="336" y="2880"/>
                <a:ext cx="5232" cy="1728"/>
                <a:chOff x="336" y="1920"/>
                <a:chExt cx="5232" cy="1728"/>
              </a:xfrm>
            </p:grpSpPr>
            <p:grpSp>
              <p:nvGrpSpPr>
                <p:cNvPr id="139281" name="Group 7"/>
                <p:cNvGrpSpPr>
                  <a:grpSpLocks/>
                </p:cNvGrpSpPr>
                <p:nvPr/>
              </p:nvGrpSpPr>
              <p:grpSpPr bwMode="auto">
                <a:xfrm>
                  <a:off x="336" y="1920"/>
                  <a:ext cx="5232" cy="1728"/>
                  <a:chOff x="336" y="1152"/>
                  <a:chExt cx="5232" cy="1728"/>
                </a:xfrm>
              </p:grpSpPr>
              <p:grpSp>
                <p:nvGrpSpPr>
                  <p:cNvPr id="139286" name="Group 8"/>
                  <p:cNvGrpSpPr>
                    <a:grpSpLocks/>
                  </p:cNvGrpSpPr>
                  <p:nvPr/>
                </p:nvGrpSpPr>
                <p:grpSpPr bwMode="auto">
                  <a:xfrm>
                    <a:off x="340" y="1155"/>
                    <a:ext cx="5224" cy="1722"/>
                    <a:chOff x="0" y="710"/>
                    <a:chExt cx="3760" cy="1496"/>
                  </a:xfrm>
                </p:grpSpPr>
                <p:grpSp>
                  <p:nvGrpSpPr>
                    <p:cNvPr id="139288" name="Group 9"/>
                    <p:cNvGrpSpPr>
                      <a:grpSpLocks/>
                    </p:cNvGrpSpPr>
                    <p:nvPr/>
                  </p:nvGrpSpPr>
                  <p:grpSpPr bwMode="auto">
                    <a:xfrm>
                      <a:off x="0" y="710"/>
                      <a:ext cx="986" cy="374"/>
                      <a:chOff x="0" y="710"/>
                      <a:chExt cx="986" cy="374"/>
                    </a:xfrm>
                  </p:grpSpPr>
                  <p:sp>
                    <p:nvSpPr>
                      <p:cNvPr id="139334" name="Rectangle 10"/>
                      <p:cNvSpPr>
                        <a:spLocks noChangeArrowheads="1"/>
                      </p:cNvSpPr>
                      <p:nvPr/>
                    </p:nvSpPr>
                    <p:spPr bwMode="auto">
                      <a:xfrm>
                        <a:off x="43" y="710"/>
                        <a:ext cx="900"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2664">
                            <a:latin typeface="Times New Roman" panose="02020603050405020304" pitchFamily="18" charset="0"/>
                            <a:cs typeface="Times New Roman" panose="02020603050405020304" pitchFamily="18" charset="0"/>
                          </a:rPr>
                          <a:t> </a:t>
                        </a:r>
                      </a:p>
                      <a:p>
                        <a:endParaRPr lang="en-US" altLang="en-US" sz="2664">
                          <a:latin typeface="Times New Roman" panose="02020603050405020304" pitchFamily="18" charset="0"/>
                          <a:cs typeface="Arial" panose="020B0604020202020204" pitchFamily="34" charset="0"/>
                        </a:endParaRPr>
                      </a:p>
                    </p:txBody>
                  </p:sp>
                  <p:sp>
                    <p:nvSpPr>
                      <p:cNvPr id="139335" name="Rectangle 11"/>
                      <p:cNvSpPr>
                        <a:spLocks noChangeArrowheads="1"/>
                      </p:cNvSpPr>
                      <p:nvPr/>
                    </p:nvSpPr>
                    <p:spPr bwMode="auto">
                      <a:xfrm>
                        <a:off x="0" y="710"/>
                        <a:ext cx="986"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9289" name="Group 12"/>
                    <p:cNvGrpSpPr>
                      <a:grpSpLocks/>
                    </p:cNvGrpSpPr>
                    <p:nvPr/>
                  </p:nvGrpSpPr>
                  <p:grpSpPr bwMode="auto">
                    <a:xfrm>
                      <a:off x="986" y="710"/>
                      <a:ext cx="1008" cy="374"/>
                      <a:chOff x="986" y="710"/>
                      <a:chExt cx="1008" cy="374"/>
                    </a:xfrm>
                  </p:grpSpPr>
                  <p:sp>
                    <p:nvSpPr>
                      <p:cNvPr id="139332" name="Rectangle 13"/>
                      <p:cNvSpPr>
                        <a:spLocks noChangeArrowheads="1"/>
                      </p:cNvSpPr>
                      <p:nvPr/>
                    </p:nvSpPr>
                    <p:spPr bwMode="auto">
                      <a:xfrm>
                        <a:off x="1029" y="710"/>
                        <a:ext cx="922"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2664">
                            <a:latin typeface="Times New Roman" panose="02020603050405020304" pitchFamily="18" charset="0"/>
                            <a:cs typeface="Times New Roman" panose="02020603050405020304" pitchFamily="18" charset="0"/>
                          </a:rPr>
                          <a:t>  +</a:t>
                        </a:r>
                        <a:endParaRPr lang="en-US" altLang="en-US" sz="2398">
                          <a:latin typeface="Times New Roman" panose="02020603050405020304" pitchFamily="18" charset="0"/>
                          <a:cs typeface="Arial" panose="020B0604020202020204" pitchFamily="34" charset="0"/>
                        </a:endParaRPr>
                      </a:p>
                    </p:txBody>
                  </p:sp>
                  <p:sp>
                    <p:nvSpPr>
                      <p:cNvPr id="139333" name="Rectangle 14"/>
                      <p:cNvSpPr>
                        <a:spLocks noChangeArrowheads="1"/>
                      </p:cNvSpPr>
                      <p:nvPr/>
                    </p:nvSpPr>
                    <p:spPr bwMode="auto">
                      <a:xfrm>
                        <a:off x="986" y="710"/>
                        <a:ext cx="1008"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9290" name="Group 15"/>
                    <p:cNvGrpSpPr>
                      <a:grpSpLocks/>
                    </p:cNvGrpSpPr>
                    <p:nvPr/>
                  </p:nvGrpSpPr>
                  <p:grpSpPr bwMode="auto">
                    <a:xfrm>
                      <a:off x="1994" y="710"/>
                      <a:ext cx="883" cy="374"/>
                      <a:chOff x="1994" y="710"/>
                      <a:chExt cx="883" cy="374"/>
                    </a:xfrm>
                  </p:grpSpPr>
                  <p:sp>
                    <p:nvSpPr>
                      <p:cNvPr id="139330" name="Rectangle 16"/>
                      <p:cNvSpPr>
                        <a:spLocks noChangeArrowheads="1"/>
                      </p:cNvSpPr>
                      <p:nvPr/>
                    </p:nvSpPr>
                    <p:spPr bwMode="auto">
                      <a:xfrm>
                        <a:off x="2037" y="710"/>
                        <a:ext cx="797"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2664">
                            <a:latin typeface="Times New Roman" panose="02020603050405020304" pitchFamily="18" charset="0"/>
                            <a:cs typeface="Times New Roman" panose="02020603050405020304" pitchFamily="18" charset="0"/>
                          </a:rPr>
                          <a:t> -</a:t>
                        </a:r>
                        <a:endParaRPr lang="en-US" altLang="en-US" sz="2664">
                          <a:latin typeface="Times New Roman" panose="02020603050405020304" pitchFamily="18" charset="0"/>
                          <a:cs typeface="Arial" panose="020B0604020202020204" pitchFamily="34" charset="0"/>
                        </a:endParaRPr>
                      </a:p>
                    </p:txBody>
                  </p:sp>
                  <p:sp>
                    <p:nvSpPr>
                      <p:cNvPr id="139331" name="Rectangle 17"/>
                      <p:cNvSpPr>
                        <a:spLocks noChangeArrowheads="1"/>
                      </p:cNvSpPr>
                      <p:nvPr/>
                    </p:nvSpPr>
                    <p:spPr bwMode="auto">
                      <a:xfrm>
                        <a:off x="1994" y="710"/>
                        <a:ext cx="883"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9291" name="Group 18"/>
                    <p:cNvGrpSpPr>
                      <a:grpSpLocks/>
                    </p:cNvGrpSpPr>
                    <p:nvPr/>
                  </p:nvGrpSpPr>
                  <p:grpSpPr bwMode="auto">
                    <a:xfrm>
                      <a:off x="2877" y="710"/>
                      <a:ext cx="883" cy="374"/>
                      <a:chOff x="2877" y="710"/>
                      <a:chExt cx="883" cy="374"/>
                    </a:xfrm>
                  </p:grpSpPr>
                  <p:sp>
                    <p:nvSpPr>
                      <p:cNvPr id="139328" name="Rectangle 19"/>
                      <p:cNvSpPr>
                        <a:spLocks noChangeArrowheads="1"/>
                      </p:cNvSpPr>
                      <p:nvPr/>
                    </p:nvSpPr>
                    <p:spPr bwMode="auto">
                      <a:xfrm>
                        <a:off x="2920" y="710"/>
                        <a:ext cx="797"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2664">
                            <a:latin typeface="Times New Roman" panose="02020603050405020304" pitchFamily="18" charset="0"/>
                            <a:cs typeface="Times New Roman" panose="02020603050405020304" pitchFamily="18" charset="0"/>
                          </a:rPr>
                          <a:t> </a:t>
                        </a:r>
                      </a:p>
                      <a:p>
                        <a:endParaRPr lang="en-US" altLang="en-US" sz="2664">
                          <a:latin typeface="Times New Roman" panose="02020603050405020304" pitchFamily="18" charset="0"/>
                          <a:cs typeface="Arial" panose="020B0604020202020204" pitchFamily="34" charset="0"/>
                        </a:endParaRPr>
                      </a:p>
                    </p:txBody>
                  </p:sp>
                  <p:sp>
                    <p:nvSpPr>
                      <p:cNvPr id="139329" name="Rectangle 20"/>
                      <p:cNvSpPr>
                        <a:spLocks noChangeArrowheads="1"/>
                      </p:cNvSpPr>
                      <p:nvPr/>
                    </p:nvSpPr>
                    <p:spPr bwMode="auto">
                      <a:xfrm>
                        <a:off x="2877" y="710"/>
                        <a:ext cx="883"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9292" name="Group 21"/>
                    <p:cNvGrpSpPr>
                      <a:grpSpLocks/>
                    </p:cNvGrpSpPr>
                    <p:nvPr/>
                  </p:nvGrpSpPr>
                  <p:grpSpPr bwMode="auto">
                    <a:xfrm>
                      <a:off x="0" y="1084"/>
                      <a:ext cx="986" cy="374"/>
                      <a:chOff x="0" y="1084"/>
                      <a:chExt cx="986" cy="374"/>
                    </a:xfrm>
                  </p:grpSpPr>
                  <p:sp>
                    <p:nvSpPr>
                      <p:cNvPr id="139326" name="Rectangle 22"/>
                      <p:cNvSpPr>
                        <a:spLocks noChangeArrowheads="1"/>
                      </p:cNvSpPr>
                      <p:nvPr/>
                    </p:nvSpPr>
                    <p:spPr bwMode="auto">
                      <a:xfrm>
                        <a:off x="43" y="1084"/>
                        <a:ext cx="900"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2664">
                            <a:latin typeface="Times New Roman" panose="02020603050405020304" pitchFamily="18" charset="0"/>
                            <a:cs typeface="Times New Roman" panose="02020603050405020304" pitchFamily="18" charset="0"/>
                          </a:rPr>
                          <a:t>+</a:t>
                        </a:r>
                      </a:p>
                      <a:p>
                        <a:endParaRPr lang="en-US" altLang="en-US" sz="2664">
                          <a:latin typeface="Times New Roman" panose="02020603050405020304" pitchFamily="18" charset="0"/>
                          <a:cs typeface="Arial" panose="020B0604020202020204" pitchFamily="34" charset="0"/>
                        </a:endParaRPr>
                      </a:p>
                    </p:txBody>
                  </p:sp>
                  <p:sp>
                    <p:nvSpPr>
                      <p:cNvPr id="139327" name="Rectangle 23"/>
                      <p:cNvSpPr>
                        <a:spLocks noChangeArrowheads="1"/>
                      </p:cNvSpPr>
                      <p:nvPr/>
                    </p:nvSpPr>
                    <p:spPr bwMode="auto">
                      <a:xfrm>
                        <a:off x="0" y="1084"/>
                        <a:ext cx="986"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9293" name="Group 24"/>
                    <p:cNvGrpSpPr>
                      <a:grpSpLocks/>
                    </p:cNvGrpSpPr>
                    <p:nvPr/>
                  </p:nvGrpSpPr>
                  <p:grpSpPr bwMode="auto">
                    <a:xfrm>
                      <a:off x="986" y="1084"/>
                      <a:ext cx="1008" cy="374"/>
                      <a:chOff x="986" y="1084"/>
                      <a:chExt cx="1008" cy="374"/>
                    </a:xfrm>
                  </p:grpSpPr>
                  <p:sp>
                    <p:nvSpPr>
                      <p:cNvPr id="139324" name="Rectangle 25"/>
                      <p:cNvSpPr>
                        <a:spLocks noChangeArrowheads="1"/>
                      </p:cNvSpPr>
                      <p:nvPr/>
                    </p:nvSpPr>
                    <p:spPr bwMode="auto">
                      <a:xfrm>
                        <a:off x="1029" y="1084"/>
                        <a:ext cx="922"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3197">
                            <a:latin typeface="Times New Roman" panose="02020603050405020304" pitchFamily="18" charset="0"/>
                            <a:cs typeface="Times New Roman" panose="02020603050405020304" pitchFamily="18" charset="0"/>
                          </a:rPr>
                          <a:t>55</a:t>
                        </a:r>
                      </a:p>
                      <a:p>
                        <a:endParaRPr lang="en-US" altLang="en-US" sz="3197">
                          <a:latin typeface="Times New Roman" panose="02020603050405020304" pitchFamily="18" charset="0"/>
                          <a:cs typeface="Arial" panose="020B0604020202020204" pitchFamily="34" charset="0"/>
                        </a:endParaRPr>
                      </a:p>
                    </p:txBody>
                  </p:sp>
                  <p:sp>
                    <p:nvSpPr>
                      <p:cNvPr id="139325" name="Rectangle 26"/>
                      <p:cNvSpPr>
                        <a:spLocks noChangeArrowheads="1"/>
                      </p:cNvSpPr>
                      <p:nvPr/>
                    </p:nvSpPr>
                    <p:spPr bwMode="auto">
                      <a:xfrm>
                        <a:off x="986" y="1084"/>
                        <a:ext cx="1008"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9294" name="Group 27"/>
                    <p:cNvGrpSpPr>
                      <a:grpSpLocks/>
                    </p:cNvGrpSpPr>
                    <p:nvPr/>
                  </p:nvGrpSpPr>
                  <p:grpSpPr bwMode="auto">
                    <a:xfrm>
                      <a:off x="1994" y="1084"/>
                      <a:ext cx="883" cy="374"/>
                      <a:chOff x="1994" y="1084"/>
                      <a:chExt cx="883" cy="374"/>
                    </a:xfrm>
                  </p:grpSpPr>
                  <p:sp>
                    <p:nvSpPr>
                      <p:cNvPr id="139322" name="Rectangle 28"/>
                      <p:cNvSpPr>
                        <a:spLocks noChangeArrowheads="1"/>
                      </p:cNvSpPr>
                      <p:nvPr/>
                    </p:nvSpPr>
                    <p:spPr bwMode="auto">
                      <a:xfrm>
                        <a:off x="2037" y="1084"/>
                        <a:ext cx="797"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3197">
                            <a:latin typeface="Times New Roman" panose="02020603050405020304" pitchFamily="18" charset="0"/>
                            <a:cs typeface="Times New Roman" panose="02020603050405020304" pitchFamily="18" charset="0"/>
                          </a:rPr>
                          <a:t>26</a:t>
                        </a:r>
                      </a:p>
                      <a:p>
                        <a:endParaRPr lang="en-US" altLang="en-US" sz="3197">
                          <a:latin typeface="Times New Roman" panose="02020603050405020304" pitchFamily="18" charset="0"/>
                          <a:cs typeface="Arial" panose="020B0604020202020204" pitchFamily="34" charset="0"/>
                        </a:endParaRPr>
                      </a:p>
                    </p:txBody>
                  </p:sp>
                  <p:sp>
                    <p:nvSpPr>
                      <p:cNvPr id="139323" name="Rectangle 29"/>
                      <p:cNvSpPr>
                        <a:spLocks noChangeArrowheads="1"/>
                      </p:cNvSpPr>
                      <p:nvPr/>
                    </p:nvSpPr>
                    <p:spPr bwMode="auto">
                      <a:xfrm>
                        <a:off x="1994" y="1084"/>
                        <a:ext cx="883"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9295" name="Group 30"/>
                    <p:cNvGrpSpPr>
                      <a:grpSpLocks/>
                    </p:cNvGrpSpPr>
                    <p:nvPr/>
                  </p:nvGrpSpPr>
                  <p:grpSpPr bwMode="auto">
                    <a:xfrm>
                      <a:off x="2877" y="1084"/>
                      <a:ext cx="883" cy="374"/>
                      <a:chOff x="2877" y="1084"/>
                      <a:chExt cx="883" cy="374"/>
                    </a:xfrm>
                  </p:grpSpPr>
                  <p:sp>
                    <p:nvSpPr>
                      <p:cNvPr id="139320" name="Rectangle 31"/>
                      <p:cNvSpPr>
                        <a:spLocks noChangeArrowheads="1"/>
                      </p:cNvSpPr>
                      <p:nvPr/>
                    </p:nvSpPr>
                    <p:spPr bwMode="auto">
                      <a:xfrm>
                        <a:off x="2920" y="1084"/>
                        <a:ext cx="797"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endParaRPr lang="en-US" altLang="en-US" sz="2664">
                          <a:latin typeface="Times New Roman" panose="02020603050405020304" pitchFamily="18" charset="0"/>
                          <a:cs typeface="Arial" panose="020B0604020202020204" pitchFamily="34" charset="0"/>
                        </a:endParaRPr>
                      </a:p>
                    </p:txBody>
                  </p:sp>
                  <p:sp>
                    <p:nvSpPr>
                      <p:cNvPr id="139321" name="Rectangle 32"/>
                      <p:cNvSpPr>
                        <a:spLocks noChangeArrowheads="1"/>
                      </p:cNvSpPr>
                      <p:nvPr/>
                    </p:nvSpPr>
                    <p:spPr bwMode="auto">
                      <a:xfrm>
                        <a:off x="2877" y="1084"/>
                        <a:ext cx="883"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9296" name="Group 33"/>
                    <p:cNvGrpSpPr>
                      <a:grpSpLocks/>
                    </p:cNvGrpSpPr>
                    <p:nvPr/>
                  </p:nvGrpSpPr>
                  <p:grpSpPr bwMode="auto">
                    <a:xfrm>
                      <a:off x="0" y="1458"/>
                      <a:ext cx="986" cy="374"/>
                      <a:chOff x="0" y="1458"/>
                      <a:chExt cx="986" cy="374"/>
                    </a:xfrm>
                  </p:grpSpPr>
                  <p:sp>
                    <p:nvSpPr>
                      <p:cNvPr id="139318" name="Rectangle 34"/>
                      <p:cNvSpPr>
                        <a:spLocks noChangeArrowheads="1"/>
                      </p:cNvSpPr>
                      <p:nvPr/>
                    </p:nvSpPr>
                    <p:spPr bwMode="auto">
                      <a:xfrm>
                        <a:off x="43" y="1458"/>
                        <a:ext cx="900"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2664">
                            <a:latin typeface="Times New Roman" panose="02020603050405020304" pitchFamily="18" charset="0"/>
                            <a:cs typeface="Times New Roman" panose="02020603050405020304" pitchFamily="18" charset="0"/>
                          </a:rPr>
                          <a:t>-</a:t>
                        </a:r>
                      </a:p>
                      <a:p>
                        <a:endParaRPr lang="en-US" altLang="en-US" sz="2664">
                          <a:latin typeface="Times New Roman" panose="02020603050405020304" pitchFamily="18" charset="0"/>
                          <a:cs typeface="Arial" panose="020B0604020202020204" pitchFamily="34" charset="0"/>
                        </a:endParaRPr>
                      </a:p>
                    </p:txBody>
                  </p:sp>
                  <p:sp>
                    <p:nvSpPr>
                      <p:cNvPr id="139319" name="Rectangle 35"/>
                      <p:cNvSpPr>
                        <a:spLocks noChangeArrowheads="1"/>
                      </p:cNvSpPr>
                      <p:nvPr/>
                    </p:nvSpPr>
                    <p:spPr bwMode="auto">
                      <a:xfrm>
                        <a:off x="0" y="1458"/>
                        <a:ext cx="986"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9297" name="Group 36"/>
                    <p:cNvGrpSpPr>
                      <a:grpSpLocks/>
                    </p:cNvGrpSpPr>
                    <p:nvPr/>
                  </p:nvGrpSpPr>
                  <p:grpSpPr bwMode="auto">
                    <a:xfrm>
                      <a:off x="986" y="1458"/>
                      <a:ext cx="1008" cy="374"/>
                      <a:chOff x="986" y="1458"/>
                      <a:chExt cx="1008" cy="374"/>
                    </a:xfrm>
                  </p:grpSpPr>
                  <p:sp>
                    <p:nvSpPr>
                      <p:cNvPr id="139316" name="Rectangle 37"/>
                      <p:cNvSpPr>
                        <a:spLocks noChangeArrowheads="1"/>
                      </p:cNvSpPr>
                      <p:nvPr/>
                    </p:nvSpPr>
                    <p:spPr bwMode="auto">
                      <a:xfrm>
                        <a:off x="1029" y="1458"/>
                        <a:ext cx="922"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3197">
                            <a:latin typeface="Times New Roman" panose="02020603050405020304" pitchFamily="18" charset="0"/>
                            <a:cs typeface="Times New Roman" panose="02020603050405020304" pitchFamily="18" charset="0"/>
                          </a:rPr>
                          <a:t>10</a:t>
                        </a:r>
                      </a:p>
                      <a:p>
                        <a:endParaRPr lang="en-US" altLang="en-US" sz="3197">
                          <a:latin typeface="Times New Roman" panose="02020603050405020304" pitchFamily="18" charset="0"/>
                          <a:cs typeface="Arial" panose="020B0604020202020204" pitchFamily="34" charset="0"/>
                        </a:endParaRPr>
                      </a:p>
                    </p:txBody>
                  </p:sp>
                  <p:sp>
                    <p:nvSpPr>
                      <p:cNvPr id="139317" name="Rectangle 38"/>
                      <p:cNvSpPr>
                        <a:spLocks noChangeArrowheads="1"/>
                      </p:cNvSpPr>
                      <p:nvPr/>
                    </p:nvSpPr>
                    <p:spPr bwMode="auto">
                      <a:xfrm>
                        <a:off x="986" y="1458"/>
                        <a:ext cx="1008"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9298" name="Group 39"/>
                    <p:cNvGrpSpPr>
                      <a:grpSpLocks/>
                    </p:cNvGrpSpPr>
                    <p:nvPr/>
                  </p:nvGrpSpPr>
                  <p:grpSpPr bwMode="auto">
                    <a:xfrm>
                      <a:off x="1994" y="1458"/>
                      <a:ext cx="883" cy="374"/>
                      <a:chOff x="1994" y="1458"/>
                      <a:chExt cx="883" cy="374"/>
                    </a:xfrm>
                  </p:grpSpPr>
                  <p:sp>
                    <p:nvSpPr>
                      <p:cNvPr id="139314" name="Rectangle 40"/>
                      <p:cNvSpPr>
                        <a:spLocks noChangeArrowheads="1"/>
                      </p:cNvSpPr>
                      <p:nvPr/>
                    </p:nvSpPr>
                    <p:spPr bwMode="auto">
                      <a:xfrm>
                        <a:off x="2037" y="1458"/>
                        <a:ext cx="797"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3197">
                            <a:latin typeface="Times New Roman" panose="02020603050405020304" pitchFamily="18" charset="0"/>
                            <a:cs typeface="Times New Roman" panose="02020603050405020304" pitchFamily="18" charset="0"/>
                          </a:rPr>
                          <a:t>9</a:t>
                        </a:r>
                      </a:p>
                      <a:p>
                        <a:endParaRPr lang="en-US" altLang="en-US" sz="3197">
                          <a:latin typeface="Times New Roman" panose="02020603050405020304" pitchFamily="18" charset="0"/>
                          <a:cs typeface="Arial" panose="020B0604020202020204" pitchFamily="34" charset="0"/>
                        </a:endParaRPr>
                      </a:p>
                    </p:txBody>
                  </p:sp>
                  <p:sp>
                    <p:nvSpPr>
                      <p:cNvPr id="139315" name="Rectangle 41"/>
                      <p:cNvSpPr>
                        <a:spLocks noChangeArrowheads="1"/>
                      </p:cNvSpPr>
                      <p:nvPr/>
                    </p:nvSpPr>
                    <p:spPr bwMode="auto">
                      <a:xfrm>
                        <a:off x="1994" y="1458"/>
                        <a:ext cx="883"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9299" name="Group 42"/>
                    <p:cNvGrpSpPr>
                      <a:grpSpLocks/>
                    </p:cNvGrpSpPr>
                    <p:nvPr/>
                  </p:nvGrpSpPr>
                  <p:grpSpPr bwMode="auto">
                    <a:xfrm>
                      <a:off x="2877" y="1458"/>
                      <a:ext cx="883" cy="374"/>
                      <a:chOff x="2877" y="1458"/>
                      <a:chExt cx="883" cy="374"/>
                    </a:xfrm>
                  </p:grpSpPr>
                  <p:sp>
                    <p:nvSpPr>
                      <p:cNvPr id="139312" name="Rectangle 43"/>
                      <p:cNvSpPr>
                        <a:spLocks noChangeArrowheads="1"/>
                      </p:cNvSpPr>
                      <p:nvPr/>
                    </p:nvSpPr>
                    <p:spPr bwMode="auto">
                      <a:xfrm>
                        <a:off x="2920" y="1458"/>
                        <a:ext cx="797"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2664">
                          <a:latin typeface="Times New Roman" panose="02020603050405020304" pitchFamily="18" charset="0"/>
                          <a:cs typeface="Arial" panose="020B0604020202020204" pitchFamily="34" charset="0"/>
                        </a:endParaRPr>
                      </a:p>
                    </p:txBody>
                  </p:sp>
                  <p:sp>
                    <p:nvSpPr>
                      <p:cNvPr id="139313" name="Rectangle 44"/>
                      <p:cNvSpPr>
                        <a:spLocks noChangeArrowheads="1"/>
                      </p:cNvSpPr>
                      <p:nvPr/>
                    </p:nvSpPr>
                    <p:spPr bwMode="auto">
                      <a:xfrm>
                        <a:off x="2877" y="1458"/>
                        <a:ext cx="883"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9300" name="Group 45"/>
                    <p:cNvGrpSpPr>
                      <a:grpSpLocks/>
                    </p:cNvGrpSpPr>
                    <p:nvPr/>
                  </p:nvGrpSpPr>
                  <p:grpSpPr bwMode="auto">
                    <a:xfrm>
                      <a:off x="0" y="1832"/>
                      <a:ext cx="986" cy="374"/>
                      <a:chOff x="0" y="1832"/>
                      <a:chExt cx="986" cy="374"/>
                    </a:xfrm>
                  </p:grpSpPr>
                  <p:sp>
                    <p:nvSpPr>
                      <p:cNvPr id="139310" name="Rectangle 46"/>
                      <p:cNvSpPr>
                        <a:spLocks noChangeArrowheads="1"/>
                      </p:cNvSpPr>
                      <p:nvPr/>
                    </p:nvSpPr>
                    <p:spPr bwMode="auto">
                      <a:xfrm>
                        <a:off x="43" y="1832"/>
                        <a:ext cx="900"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r>
                          <a:rPr lang="en-US" altLang="en-US" sz="2664">
                            <a:latin typeface="Times New Roman" panose="02020603050405020304" pitchFamily="18" charset="0"/>
                            <a:cs typeface="Times New Roman" panose="02020603050405020304" pitchFamily="18" charset="0"/>
                          </a:rPr>
                          <a:t> </a:t>
                        </a:r>
                      </a:p>
                      <a:p>
                        <a:endParaRPr lang="en-US" altLang="en-US" sz="2664">
                          <a:latin typeface="Times New Roman" panose="02020603050405020304" pitchFamily="18" charset="0"/>
                          <a:cs typeface="Arial" panose="020B0604020202020204" pitchFamily="34" charset="0"/>
                        </a:endParaRPr>
                      </a:p>
                    </p:txBody>
                  </p:sp>
                  <p:sp>
                    <p:nvSpPr>
                      <p:cNvPr id="139311" name="Rectangle 47"/>
                      <p:cNvSpPr>
                        <a:spLocks noChangeArrowheads="1"/>
                      </p:cNvSpPr>
                      <p:nvPr/>
                    </p:nvSpPr>
                    <p:spPr bwMode="auto">
                      <a:xfrm>
                        <a:off x="0" y="1832"/>
                        <a:ext cx="986"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9301" name="Group 48"/>
                    <p:cNvGrpSpPr>
                      <a:grpSpLocks/>
                    </p:cNvGrpSpPr>
                    <p:nvPr/>
                  </p:nvGrpSpPr>
                  <p:grpSpPr bwMode="auto">
                    <a:xfrm>
                      <a:off x="986" y="1832"/>
                      <a:ext cx="1008" cy="374"/>
                      <a:chOff x="986" y="1832"/>
                      <a:chExt cx="1008" cy="374"/>
                    </a:xfrm>
                  </p:grpSpPr>
                  <p:sp>
                    <p:nvSpPr>
                      <p:cNvPr id="139308" name="Rectangle 49"/>
                      <p:cNvSpPr>
                        <a:spLocks noChangeArrowheads="1"/>
                      </p:cNvSpPr>
                      <p:nvPr/>
                    </p:nvSpPr>
                    <p:spPr bwMode="auto">
                      <a:xfrm>
                        <a:off x="1029" y="1832"/>
                        <a:ext cx="922"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r>
                          <a:rPr lang="en-US" altLang="en-US" sz="3197">
                            <a:latin typeface="Times New Roman" panose="02020603050405020304" pitchFamily="18" charset="0"/>
                            <a:cs typeface="Arial" panose="020B0604020202020204" pitchFamily="34" charset="0"/>
                          </a:rPr>
                          <a:t>65</a:t>
                        </a:r>
                      </a:p>
                    </p:txBody>
                  </p:sp>
                  <p:sp>
                    <p:nvSpPr>
                      <p:cNvPr id="139309" name="Rectangle 50"/>
                      <p:cNvSpPr>
                        <a:spLocks noChangeArrowheads="1"/>
                      </p:cNvSpPr>
                      <p:nvPr/>
                    </p:nvSpPr>
                    <p:spPr bwMode="auto">
                      <a:xfrm>
                        <a:off x="986" y="1832"/>
                        <a:ext cx="1008"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9302" name="Group 51"/>
                    <p:cNvGrpSpPr>
                      <a:grpSpLocks/>
                    </p:cNvGrpSpPr>
                    <p:nvPr/>
                  </p:nvGrpSpPr>
                  <p:grpSpPr bwMode="auto">
                    <a:xfrm>
                      <a:off x="1994" y="1832"/>
                      <a:ext cx="883" cy="374"/>
                      <a:chOff x="1994" y="1832"/>
                      <a:chExt cx="883" cy="374"/>
                    </a:xfrm>
                  </p:grpSpPr>
                  <p:sp>
                    <p:nvSpPr>
                      <p:cNvPr id="139306" name="Rectangle 52"/>
                      <p:cNvSpPr>
                        <a:spLocks noChangeArrowheads="1"/>
                      </p:cNvSpPr>
                      <p:nvPr/>
                    </p:nvSpPr>
                    <p:spPr bwMode="auto">
                      <a:xfrm>
                        <a:off x="2037" y="1832"/>
                        <a:ext cx="797"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r>
                          <a:rPr lang="en-US" altLang="en-US" sz="3197">
                            <a:latin typeface="Times New Roman" panose="02020603050405020304" pitchFamily="18" charset="0"/>
                            <a:cs typeface="Arial" panose="020B0604020202020204" pitchFamily="34" charset="0"/>
                          </a:rPr>
                          <a:t>35</a:t>
                        </a:r>
                      </a:p>
                    </p:txBody>
                  </p:sp>
                  <p:sp>
                    <p:nvSpPr>
                      <p:cNvPr id="139307" name="Rectangle 53"/>
                      <p:cNvSpPr>
                        <a:spLocks noChangeArrowheads="1"/>
                      </p:cNvSpPr>
                      <p:nvPr/>
                    </p:nvSpPr>
                    <p:spPr bwMode="auto">
                      <a:xfrm>
                        <a:off x="1994" y="1832"/>
                        <a:ext cx="883"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9303" name="Group 54"/>
                    <p:cNvGrpSpPr>
                      <a:grpSpLocks/>
                    </p:cNvGrpSpPr>
                    <p:nvPr/>
                  </p:nvGrpSpPr>
                  <p:grpSpPr bwMode="auto">
                    <a:xfrm>
                      <a:off x="2877" y="1832"/>
                      <a:ext cx="883" cy="374"/>
                      <a:chOff x="2877" y="1832"/>
                      <a:chExt cx="883" cy="374"/>
                    </a:xfrm>
                  </p:grpSpPr>
                  <p:sp>
                    <p:nvSpPr>
                      <p:cNvPr id="139304" name="Rectangle 55"/>
                      <p:cNvSpPr>
                        <a:spLocks noChangeArrowheads="1"/>
                      </p:cNvSpPr>
                      <p:nvPr/>
                    </p:nvSpPr>
                    <p:spPr bwMode="auto">
                      <a:xfrm>
                        <a:off x="2920" y="1832"/>
                        <a:ext cx="797"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endParaRPr lang="en-US" altLang="en-US" sz="2664">
                          <a:latin typeface="Times New Roman" panose="02020603050405020304" pitchFamily="18" charset="0"/>
                          <a:cs typeface="Arial" panose="020B0604020202020204" pitchFamily="34" charset="0"/>
                        </a:endParaRPr>
                      </a:p>
                    </p:txBody>
                  </p:sp>
                  <p:sp>
                    <p:nvSpPr>
                      <p:cNvPr id="139305" name="Rectangle 56"/>
                      <p:cNvSpPr>
                        <a:spLocks noChangeArrowheads="1"/>
                      </p:cNvSpPr>
                      <p:nvPr/>
                    </p:nvSpPr>
                    <p:spPr bwMode="auto">
                      <a:xfrm>
                        <a:off x="2877" y="1832"/>
                        <a:ext cx="883" cy="37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sp>
                <p:nvSpPr>
                  <p:cNvPr id="139287" name="Rectangle 57"/>
                  <p:cNvSpPr>
                    <a:spLocks noChangeArrowheads="1"/>
                  </p:cNvSpPr>
                  <p:nvPr/>
                </p:nvSpPr>
                <p:spPr bwMode="auto">
                  <a:xfrm>
                    <a:off x="336" y="1152"/>
                    <a:ext cx="5232" cy="1728"/>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1112">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grpSp>
            <p:grpSp>
              <p:nvGrpSpPr>
                <p:cNvPr id="139282" name="Group 58"/>
                <p:cNvGrpSpPr>
                  <a:grpSpLocks/>
                </p:cNvGrpSpPr>
                <p:nvPr/>
              </p:nvGrpSpPr>
              <p:grpSpPr bwMode="auto">
                <a:xfrm>
                  <a:off x="1728" y="2352"/>
                  <a:ext cx="2640" cy="864"/>
                  <a:chOff x="1728" y="1584"/>
                  <a:chExt cx="2640" cy="864"/>
                </a:xfrm>
              </p:grpSpPr>
              <p:sp>
                <p:nvSpPr>
                  <p:cNvPr id="139283" name="Rectangle 59"/>
                  <p:cNvSpPr>
                    <a:spLocks noChangeArrowheads="1"/>
                  </p:cNvSpPr>
                  <p:nvPr/>
                </p:nvSpPr>
                <p:spPr bwMode="auto">
                  <a:xfrm>
                    <a:off x="1728" y="1584"/>
                    <a:ext cx="2640" cy="864"/>
                  </a:xfrm>
                  <a:prstGeom prst="rect">
                    <a:avLst/>
                  </a:prstGeom>
                  <a:noFill/>
                  <a:ln w="15875">
                    <a:solidFill>
                      <a:schemeClr val="tx1"/>
                    </a:solidFill>
                    <a:miter lim="800000"/>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nchor="ctr"/>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endParaRPr lang="en-US" altLang="en-US" sz="4796"/>
                  </a:p>
                </p:txBody>
              </p:sp>
              <p:sp>
                <p:nvSpPr>
                  <p:cNvPr id="139284" name="Line 60"/>
                  <p:cNvSpPr>
                    <a:spLocks noChangeShapeType="1"/>
                  </p:cNvSpPr>
                  <p:nvPr/>
                </p:nvSpPr>
                <p:spPr bwMode="auto">
                  <a:xfrm>
                    <a:off x="1728" y="1993"/>
                    <a:ext cx="2640" cy="0"/>
                  </a:xfrm>
                  <a:prstGeom prst="line">
                    <a:avLst/>
                  </a:prstGeom>
                  <a:noFill/>
                  <a:ln w="158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p>
                    <a:endParaRPr lang="en-US" sz="2398"/>
                  </a:p>
                </p:txBody>
              </p:sp>
              <p:sp>
                <p:nvSpPr>
                  <p:cNvPr id="139285" name="Line 61"/>
                  <p:cNvSpPr>
                    <a:spLocks noChangeShapeType="1"/>
                  </p:cNvSpPr>
                  <p:nvPr/>
                </p:nvSpPr>
                <p:spPr bwMode="auto">
                  <a:xfrm>
                    <a:off x="3101" y="1584"/>
                    <a:ext cx="0" cy="864"/>
                  </a:xfrm>
                  <a:prstGeom prst="line">
                    <a:avLst/>
                  </a:prstGeom>
                  <a:noFill/>
                  <a:ln w="158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lstStyle/>
                  <a:p>
                    <a:endParaRPr lang="en-US" sz="2398"/>
                  </a:p>
                </p:txBody>
              </p:sp>
            </p:grpSp>
          </p:grpSp>
          <p:sp>
            <p:nvSpPr>
              <p:cNvPr id="139279" name="Text Box 62"/>
              <p:cNvSpPr txBox="1">
                <a:spLocks noChangeArrowheads="1"/>
              </p:cNvSpPr>
              <p:nvPr/>
            </p:nvSpPr>
            <p:spPr bwMode="auto">
              <a:xfrm>
                <a:off x="1823" y="2592"/>
                <a:ext cx="2017" cy="37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algn="ctr" eaLnBrk="1" hangingPunct="1">
                  <a:spcBef>
                    <a:spcPct val="50000"/>
                  </a:spcBef>
                </a:pPr>
                <a:r>
                  <a:rPr lang="en-US" altLang="en-US" sz="3197" b="0" u="sng">
                    <a:latin typeface="Times New Roman" panose="02020603050405020304" pitchFamily="18" charset="0"/>
                    <a:cs typeface="Arial" panose="020B0604020202020204" pitchFamily="34" charset="0"/>
                  </a:rPr>
                  <a:t>Cellulite</a:t>
                </a:r>
              </a:p>
            </p:txBody>
          </p:sp>
          <p:sp>
            <p:nvSpPr>
              <p:cNvPr id="139280" name="Text Box 63"/>
              <p:cNvSpPr txBox="1">
                <a:spLocks noChangeArrowheads="1"/>
              </p:cNvSpPr>
              <p:nvPr/>
            </p:nvSpPr>
            <p:spPr bwMode="auto">
              <a:xfrm>
                <a:off x="-240" y="2977"/>
                <a:ext cx="2016" cy="37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algn="ctr" eaLnBrk="1" hangingPunct="1">
                  <a:spcBef>
                    <a:spcPct val="50000"/>
                  </a:spcBef>
                </a:pPr>
                <a:r>
                  <a:rPr lang="en-US" altLang="en-US" sz="3197" b="0" u="sng">
                    <a:latin typeface="Times New Roman" panose="02020603050405020304" pitchFamily="18" charset="0"/>
                    <a:cs typeface="Arial" panose="020B0604020202020204" pitchFamily="34" charset="0"/>
                  </a:rPr>
                  <a:t>Cellulite DX Test</a:t>
                </a:r>
              </a:p>
            </p:txBody>
          </p:sp>
        </p:grpSp>
        <p:sp>
          <p:nvSpPr>
            <p:cNvPr id="139276" name="Text Box 64"/>
            <p:cNvSpPr txBox="1">
              <a:spLocks noChangeArrowheads="1"/>
            </p:cNvSpPr>
            <p:nvPr/>
          </p:nvSpPr>
          <p:spPr bwMode="auto">
            <a:xfrm>
              <a:off x="4464" y="3359"/>
              <a:ext cx="624" cy="37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algn="ctr" eaLnBrk="1" hangingPunct="1">
                <a:spcBef>
                  <a:spcPct val="50000"/>
                </a:spcBef>
              </a:pPr>
              <a:endParaRPr lang="en-US" altLang="en-US" sz="3197" b="0">
                <a:latin typeface="Times New Roman" panose="02020603050405020304" pitchFamily="18" charset="0"/>
                <a:cs typeface="Arial" panose="020B0604020202020204" pitchFamily="34" charset="0"/>
              </a:endParaRPr>
            </a:p>
          </p:txBody>
        </p:sp>
        <p:sp>
          <p:nvSpPr>
            <p:cNvPr id="139277" name="Text Box 65"/>
            <p:cNvSpPr txBox="1">
              <a:spLocks noChangeArrowheads="1"/>
            </p:cNvSpPr>
            <p:nvPr/>
          </p:nvSpPr>
          <p:spPr bwMode="auto">
            <a:xfrm>
              <a:off x="4464" y="3792"/>
              <a:ext cx="624" cy="37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algn="ctr" eaLnBrk="1" hangingPunct="1">
                <a:spcBef>
                  <a:spcPct val="50000"/>
                </a:spcBef>
              </a:pPr>
              <a:endParaRPr lang="en-US" altLang="en-US" sz="3197" b="0">
                <a:latin typeface="Times New Roman" panose="02020603050405020304" pitchFamily="18" charset="0"/>
                <a:cs typeface="Arial" panose="020B0604020202020204" pitchFamily="34" charset="0"/>
              </a:endParaRPr>
            </a:p>
          </p:txBody>
        </p:sp>
      </p:grpSp>
      <p:sp>
        <p:nvSpPr>
          <p:cNvPr id="139268" name="Text Box 66"/>
          <p:cNvSpPr txBox="1">
            <a:spLocks noChangeArrowheads="1"/>
          </p:cNvSpPr>
          <p:nvPr/>
        </p:nvSpPr>
        <p:spPr bwMode="auto">
          <a:xfrm>
            <a:off x="7923108" y="2742779"/>
            <a:ext cx="1725602" cy="538161"/>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algn="ctr" eaLnBrk="1" hangingPunct="1">
              <a:spcBef>
                <a:spcPct val="50000"/>
              </a:spcBef>
            </a:pPr>
            <a:r>
              <a:rPr lang="en-US" altLang="en-US" sz="3197">
                <a:latin typeface="Times New Roman" panose="02020603050405020304" pitchFamily="18" charset="0"/>
                <a:cs typeface="Arial" panose="020B0604020202020204" pitchFamily="34" charset="0"/>
              </a:rPr>
              <a:t>81</a:t>
            </a:r>
          </a:p>
        </p:txBody>
      </p:sp>
      <p:sp>
        <p:nvSpPr>
          <p:cNvPr id="139269" name="Text Box 67"/>
          <p:cNvSpPr txBox="1">
            <a:spLocks noChangeArrowheads="1"/>
          </p:cNvSpPr>
          <p:nvPr/>
        </p:nvSpPr>
        <p:spPr bwMode="auto">
          <a:xfrm>
            <a:off x="7923108" y="3430058"/>
            <a:ext cx="1624096" cy="538161"/>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algn="ctr" eaLnBrk="1" hangingPunct="1">
              <a:spcBef>
                <a:spcPct val="50000"/>
              </a:spcBef>
            </a:pPr>
            <a:r>
              <a:rPr lang="en-US" altLang="en-US" sz="3197">
                <a:latin typeface="Times New Roman" panose="02020603050405020304" pitchFamily="18" charset="0"/>
                <a:cs typeface="Arial" panose="020B0604020202020204" pitchFamily="34" charset="0"/>
              </a:rPr>
              <a:t>19</a:t>
            </a:r>
          </a:p>
        </p:txBody>
      </p:sp>
      <p:sp>
        <p:nvSpPr>
          <p:cNvPr id="139270" name="Text Box 68"/>
          <p:cNvSpPr txBox="1">
            <a:spLocks noChangeArrowheads="1"/>
          </p:cNvSpPr>
          <p:nvPr/>
        </p:nvSpPr>
        <p:spPr bwMode="auto">
          <a:xfrm>
            <a:off x="7923108" y="3962965"/>
            <a:ext cx="1624096" cy="538161"/>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algn="ctr" eaLnBrk="1" hangingPunct="1">
              <a:spcBef>
                <a:spcPct val="50000"/>
              </a:spcBef>
            </a:pPr>
            <a:r>
              <a:rPr lang="en-US" altLang="en-US" sz="3197">
                <a:latin typeface="Times New Roman" panose="02020603050405020304" pitchFamily="18" charset="0"/>
                <a:cs typeface="Arial" panose="020B0604020202020204" pitchFamily="34" charset="0"/>
              </a:rPr>
              <a:t>100</a:t>
            </a:r>
          </a:p>
        </p:txBody>
      </p:sp>
      <p:sp>
        <p:nvSpPr>
          <p:cNvPr id="971845" name="Text Box 69"/>
          <p:cNvSpPr txBox="1">
            <a:spLocks noChangeArrowheads="1"/>
          </p:cNvSpPr>
          <p:nvPr/>
        </p:nvSpPr>
        <p:spPr bwMode="auto">
          <a:xfrm>
            <a:off x="5639" y="4648130"/>
            <a:ext cx="5075301" cy="702180"/>
          </a:xfrm>
          <a:prstGeom prst="rect">
            <a:avLst/>
          </a:prstGeom>
          <a:solidFill>
            <a:srgbClr val="CCE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spcBef>
                <a:spcPct val="85000"/>
              </a:spcBef>
              <a:spcAft>
                <a:spcPct val="80000"/>
              </a:spcAft>
            </a:pPr>
            <a:r>
              <a:rPr lang="en-US" altLang="en-US" sz="4263" b="0">
                <a:solidFill>
                  <a:srgbClr val="000000"/>
                </a:solidFill>
                <a:latin typeface="Times New Roman" panose="02020603050405020304" pitchFamily="18" charset="0"/>
                <a:cs typeface="Arial" panose="020B0604020202020204" pitchFamily="34" charset="0"/>
              </a:rPr>
              <a:t>PPV=55/81=68%</a:t>
            </a:r>
          </a:p>
        </p:txBody>
      </p:sp>
      <p:sp>
        <p:nvSpPr>
          <p:cNvPr id="971846" name="Text Box 70"/>
          <p:cNvSpPr txBox="1">
            <a:spLocks noChangeArrowheads="1"/>
          </p:cNvSpPr>
          <p:nvPr/>
        </p:nvSpPr>
        <p:spPr bwMode="auto">
          <a:xfrm>
            <a:off x="5639" y="5637813"/>
            <a:ext cx="5176807" cy="702180"/>
          </a:xfrm>
          <a:prstGeom prst="rect">
            <a:avLst/>
          </a:prstGeom>
          <a:solidFill>
            <a:srgbClr val="CCE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spcBef>
                <a:spcPct val="85000"/>
              </a:spcBef>
              <a:spcAft>
                <a:spcPct val="80000"/>
              </a:spcAft>
            </a:pPr>
            <a:r>
              <a:rPr lang="en-US" altLang="en-US" sz="4263" b="0">
                <a:solidFill>
                  <a:srgbClr val="000000"/>
                </a:solidFill>
                <a:latin typeface="Times New Roman" panose="02020603050405020304" pitchFamily="18" charset="0"/>
                <a:cs typeface="Arial" panose="020B0604020202020204" pitchFamily="34" charset="0"/>
              </a:rPr>
              <a:t>NPV=9/19=47%</a:t>
            </a:r>
          </a:p>
        </p:txBody>
      </p:sp>
      <p:sp>
        <p:nvSpPr>
          <p:cNvPr id="971847" name="Text Box 71"/>
          <p:cNvSpPr txBox="1">
            <a:spLocks noChangeArrowheads="1"/>
          </p:cNvSpPr>
          <p:nvPr/>
        </p:nvSpPr>
        <p:spPr bwMode="auto">
          <a:xfrm>
            <a:off x="5588470" y="4546624"/>
            <a:ext cx="5278313" cy="103015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spcBef>
                <a:spcPct val="50000"/>
              </a:spcBef>
            </a:pPr>
            <a:r>
              <a:rPr lang="en-US" altLang="en-US" sz="3197" b="0">
                <a:solidFill>
                  <a:schemeClr val="tx2"/>
                </a:solidFill>
                <a:latin typeface="Times New Roman" panose="02020603050405020304" pitchFamily="18" charset="0"/>
                <a:cs typeface="Arial" panose="020B0604020202020204" pitchFamily="34" charset="0"/>
              </a:rPr>
              <a:t>68% of those who test positive will get cellulite.</a:t>
            </a:r>
          </a:p>
        </p:txBody>
      </p:sp>
      <p:sp>
        <p:nvSpPr>
          <p:cNvPr id="971848" name="Text Box 72"/>
          <p:cNvSpPr txBox="1">
            <a:spLocks noChangeArrowheads="1"/>
          </p:cNvSpPr>
          <p:nvPr/>
        </p:nvSpPr>
        <p:spPr bwMode="auto">
          <a:xfrm>
            <a:off x="5283952" y="5663190"/>
            <a:ext cx="7511445" cy="103015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lvl1pPr eaLnBrk="0" hangingPunct="0">
              <a:defRPr sz="3200" b="1">
                <a:solidFill>
                  <a:schemeClr val="tx1"/>
                </a:solidFill>
                <a:latin typeface="Tahoma" panose="020B0604030504040204" pitchFamily="34" charset="0"/>
              </a:defRPr>
            </a:lvl1pPr>
            <a:lvl2pPr marL="742950" indent="-285750" eaLnBrk="0" hangingPunct="0">
              <a:defRPr sz="3200" b="1">
                <a:solidFill>
                  <a:schemeClr val="tx1"/>
                </a:solidFill>
                <a:latin typeface="Tahoma" panose="020B0604030504040204" pitchFamily="34" charset="0"/>
              </a:defRPr>
            </a:lvl2pPr>
            <a:lvl3pPr marL="1143000" indent="-228600" eaLnBrk="0" hangingPunct="0">
              <a:defRPr sz="3200" b="1">
                <a:solidFill>
                  <a:schemeClr val="tx1"/>
                </a:solidFill>
                <a:latin typeface="Tahoma" panose="020B0604030504040204" pitchFamily="34" charset="0"/>
              </a:defRPr>
            </a:lvl3pPr>
            <a:lvl4pPr marL="1600200" indent="-228600" eaLnBrk="0" hangingPunct="0">
              <a:defRPr sz="3200" b="1">
                <a:solidFill>
                  <a:schemeClr val="tx1"/>
                </a:solidFill>
                <a:latin typeface="Tahoma" panose="020B0604030504040204" pitchFamily="34" charset="0"/>
              </a:defRPr>
            </a:lvl4pPr>
            <a:lvl5pPr marL="2057400" indent="-228600" eaLnBrk="0" hangingPunct="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eaLnBrk="1" hangingPunct="1">
              <a:spcBef>
                <a:spcPct val="50000"/>
              </a:spcBef>
            </a:pPr>
            <a:r>
              <a:rPr lang="en-US" altLang="en-US" sz="3197" b="0">
                <a:solidFill>
                  <a:schemeClr val="tx2"/>
                </a:solidFill>
                <a:latin typeface="Times New Roman" panose="02020603050405020304" pitchFamily="18" charset="0"/>
                <a:cs typeface="Arial" panose="020B0604020202020204" pitchFamily="34" charset="0"/>
              </a:rPr>
              <a:t>47% of those who test negative will NOT get cellulite. I.e, 53% will get cellulite.</a:t>
            </a:r>
          </a:p>
        </p:txBody>
      </p:sp>
    </p:spTree>
    <p:extLst>
      <p:ext uri="{BB962C8B-B14F-4D97-AF65-F5344CB8AC3E}">
        <p14:creationId xmlns:p14="http://schemas.microsoft.com/office/powerpoint/2010/main" val="31304745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71845"/>
                                        </p:tgtEl>
                                        <p:attrNameLst>
                                          <p:attrName>style.visibility</p:attrName>
                                        </p:attrNameLst>
                                      </p:cBhvr>
                                      <p:to>
                                        <p:strVal val="visible"/>
                                      </p:to>
                                    </p:set>
                                    <p:anim calcmode="lin" valueType="num">
                                      <p:cBhvr additive="base">
                                        <p:cTn id="7" dur="500" fill="hold"/>
                                        <p:tgtEl>
                                          <p:spTgt spid="971845"/>
                                        </p:tgtEl>
                                        <p:attrNameLst>
                                          <p:attrName>ppt_x</p:attrName>
                                        </p:attrNameLst>
                                      </p:cBhvr>
                                      <p:tavLst>
                                        <p:tav tm="0">
                                          <p:val>
                                            <p:strVal val="0-#ppt_w/2"/>
                                          </p:val>
                                        </p:tav>
                                        <p:tav tm="100000">
                                          <p:val>
                                            <p:strVal val="#ppt_x"/>
                                          </p:val>
                                        </p:tav>
                                      </p:tavLst>
                                    </p:anim>
                                    <p:anim calcmode="lin" valueType="num">
                                      <p:cBhvr additive="base">
                                        <p:cTn id="8" dur="500" fill="hold"/>
                                        <p:tgtEl>
                                          <p:spTgt spid="97184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971847"/>
                                        </p:tgtEl>
                                        <p:attrNameLst>
                                          <p:attrName>style.visibility</p:attrName>
                                        </p:attrNameLst>
                                      </p:cBhvr>
                                      <p:to>
                                        <p:strVal val="visible"/>
                                      </p:to>
                                    </p:set>
                                    <p:anim calcmode="lin" valueType="num">
                                      <p:cBhvr>
                                        <p:cTn id="13" dur="500" fill="hold"/>
                                        <p:tgtEl>
                                          <p:spTgt spid="971847"/>
                                        </p:tgtEl>
                                        <p:attrNameLst>
                                          <p:attrName>ppt_w</p:attrName>
                                        </p:attrNameLst>
                                      </p:cBhvr>
                                      <p:tavLst>
                                        <p:tav tm="0">
                                          <p:val>
                                            <p:fltVal val="0"/>
                                          </p:val>
                                        </p:tav>
                                        <p:tav tm="100000">
                                          <p:val>
                                            <p:strVal val="#ppt_w"/>
                                          </p:val>
                                        </p:tav>
                                      </p:tavLst>
                                    </p:anim>
                                    <p:anim calcmode="lin" valueType="num">
                                      <p:cBhvr>
                                        <p:cTn id="14" dur="500" fill="hold"/>
                                        <p:tgtEl>
                                          <p:spTgt spid="971847"/>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971847"/>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71846"/>
                                        </p:tgtEl>
                                        <p:attrNameLst>
                                          <p:attrName>style.visibility</p:attrName>
                                        </p:attrNameLst>
                                      </p:cBhvr>
                                      <p:to>
                                        <p:strVal val="visible"/>
                                      </p:to>
                                    </p:set>
                                    <p:anim calcmode="lin" valueType="num">
                                      <p:cBhvr additive="base">
                                        <p:cTn id="19" dur="500" fill="hold"/>
                                        <p:tgtEl>
                                          <p:spTgt spid="971846"/>
                                        </p:tgtEl>
                                        <p:attrNameLst>
                                          <p:attrName>ppt_x</p:attrName>
                                        </p:attrNameLst>
                                      </p:cBhvr>
                                      <p:tavLst>
                                        <p:tav tm="0">
                                          <p:val>
                                            <p:strVal val="0-#ppt_w/2"/>
                                          </p:val>
                                        </p:tav>
                                        <p:tav tm="100000">
                                          <p:val>
                                            <p:strVal val="#ppt_x"/>
                                          </p:val>
                                        </p:tav>
                                      </p:tavLst>
                                    </p:anim>
                                    <p:anim calcmode="lin" valueType="num">
                                      <p:cBhvr additive="base">
                                        <p:cTn id="20" dur="500" fill="hold"/>
                                        <p:tgtEl>
                                          <p:spTgt spid="971846"/>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971848"/>
                                        </p:tgtEl>
                                        <p:attrNameLst>
                                          <p:attrName>style.visibility</p:attrName>
                                        </p:attrNameLst>
                                      </p:cBhvr>
                                      <p:to>
                                        <p:strVal val="visible"/>
                                      </p:to>
                                    </p:set>
                                    <p:anim calcmode="lin" valueType="num">
                                      <p:cBhvr>
                                        <p:cTn id="25" dur="500" fill="hold"/>
                                        <p:tgtEl>
                                          <p:spTgt spid="971848"/>
                                        </p:tgtEl>
                                        <p:attrNameLst>
                                          <p:attrName>ppt_w</p:attrName>
                                        </p:attrNameLst>
                                      </p:cBhvr>
                                      <p:tavLst>
                                        <p:tav tm="0">
                                          <p:val>
                                            <p:fltVal val="0"/>
                                          </p:val>
                                        </p:tav>
                                        <p:tav tm="100000">
                                          <p:val>
                                            <p:strVal val="#ppt_w"/>
                                          </p:val>
                                        </p:tav>
                                      </p:tavLst>
                                    </p:anim>
                                    <p:anim calcmode="lin" valueType="num">
                                      <p:cBhvr>
                                        <p:cTn id="26" dur="500" fill="hold"/>
                                        <p:tgtEl>
                                          <p:spTgt spid="971848"/>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97184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1845" grpId="0" animBg="1" autoUpdateAnimBg="0"/>
      <p:bldP spid="971846" grpId="0" animBg="1" autoUpdateAnimBg="0"/>
      <p:bldP spid="971847" grpId="0" autoUpdateAnimBg="0"/>
      <p:bldP spid="971848"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365125"/>
            <a:ext cx="11197778" cy="6295676"/>
          </a:xfrm>
          <a:prstGeom prst="rect">
            <a:avLst/>
          </a:prstGeom>
        </p:spPr>
      </p:pic>
    </p:spTree>
    <p:extLst>
      <p:ext uri="{BB962C8B-B14F-4D97-AF65-F5344CB8AC3E}">
        <p14:creationId xmlns:p14="http://schemas.microsoft.com/office/powerpoint/2010/main" val="379169117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idx="4294967295"/>
          </p:nvPr>
        </p:nvSpPr>
        <p:spPr/>
        <p:txBody>
          <a:bodyPr/>
          <a:lstStyle/>
          <a:p>
            <a:pPr eaLnBrk="1" hangingPunct="1"/>
            <a:r>
              <a:rPr lang="en-US" altLang="en-US" smtClean="0"/>
              <a:t>Conclusions</a:t>
            </a:r>
          </a:p>
        </p:txBody>
      </p:sp>
      <p:sp>
        <p:nvSpPr>
          <p:cNvPr id="973827" name="Rectangle 3"/>
          <p:cNvSpPr>
            <a:spLocks noGrp="1" noChangeArrowheads="1"/>
          </p:cNvSpPr>
          <p:nvPr>
            <p:ph type="body" idx="4294967295"/>
          </p:nvPr>
        </p:nvSpPr>
        <p:spPr>
          <a:xfrm>
            <a:off x="1020699" y="2017433"/>
            <a:ext cx="10914012" cy="4115223"/>
          </a:xfrm>
        </p:spPr>
        <p:txBody>
          <a:bodyPr/>
          <a:lstStyle/>
          <a:p>
            <a:pPr eaLnBrk="1" hangingPunct="1">
              <a:lnSpc>
                <a:spcPct val="90000"/>
              </a:lnSpc>
            </a:pPr>
            <a:r>
              <a:rPr lang="en-US" altLang="en-US" sz="3197" dirty="0"/>
              <a:t>A patient who does not take the test has a 65% chance of getting moderate to severe cellulite (=the prevalence of the disease in the general population)</a:t>
            </a:r>
          </a:p>
          <a:p>
            <a:pPr eaLnBrk="1" hangingPunct="1">
              <a:lnSpc>
                <a:spcPct val="90000"/>
              </a:lnSpc>
            </a:pPr>
            <a:r>
              <a:rPr lang="en-US" altLang="en-US" sz="3197" dirty="0"/>
              <a:t>Four out of five women will test positive. A positive test moves a woman’s risk from 65% to 68%. </a:t>
            </a:r>
          </a:p>
          <a:p>
            <a:pPr eaLnBrk="1" hangingPunct="1">
              <a:lnSpc>
                <a:spcPct val="90000"/>
              </a:lnSpc>
            </a:pPr>
            <a:r>
              <a:rPr lang="en-US" altLang="en-US" sz="3197" dirty="0"/>
              <a:t>One out of five women will test negative. A negative tests moves a woman’s risk from 65% to 53%.</a:t>
            </a:r>
          </a:p>
          <a:p>
            <a:pPr eaLnBrk="1" hangingPunct="1">
              <a:lnSpc>
                <a:spcPct val="90000"/>
              </a:lnSpc>
            </a:pPr>
            <a:endParaRPr lang="en-US" altLang="en-US" sz="3197" dirty="0"/>
          </a:p>
        </p:txBody>
      </p:sp>
    </p:spTree>
    <p:extLst>
      <p:ext uri="{BB962C8B-B14F-4D97-AF65-F5344CB8AC3E}">
        <p14:creationId xmlns:p14="http://schemas.microsoft.com/office/powerpoint/2010/main" val="28926365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73827">
                                            <p:txEl>
                                              <p:pRg st="0" end="0"/>
                                            </p:txEl>
                                          </p:spTgt>
                                        </p:tgtEl>
                                        <p:attrNameLst>
                                          <p:attrName>style.visibility</p:attrName>
                                        </p:attrNameLst>
                                      </p:cBhvr>
                                      <p:to>
                                        <p:strVal val="visible"/>
                                      </p:to>
                                    </p:set>
                                    <p:anim calcmode="lin" valueType="num">
                                      <p:cBhvr additive="base">
                                        <p:cTn id="7" dur="500" fill="hold"/>
                                        <p:tgtEl>
                                          <p:spTgt spid="97382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73827">
                                            <p:txEl>
                                              <p:pRg st="0" end="0"/>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973827">
                                            <p:txEl>
                                              <p:pRg st="0" end="0"/>
                                            </p:txEl>
                                          </p:spTgt>
                                        </p:tgtEl>
                                        <p:attrNameLst>
                                          <p:attrName>ppt_c</p:attrName>
                                        </p:attrNameLst>
                                      </p:cBhvr>
                                      <p:to>
                                        <a:srgbClr val="CCECFF"/>
                                      </p:to>
                                    </p:animClr>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73827">
                                            <p:txEl>
                                              <p:pRg st="1" end="1"/>
                                            </p:txEl>
                                          </p:spTgt>
                                        </p:tgtEl>
                                        <p:attrNameLst>
                                          <p:attrName>style.visibility</p:attrName>
                                        </p:attrNameLst>
                                      </p:cBhvr>
                                      <p:to>
                                        <p:strVal val="visible"/>
                                      </p:to>
                                    </p:set>
                                    <p:anim calcmode="lin" valueType="num">
                                      <p:cBhvr additive="base">
                                        <p:cTn id="13" dur="500" fill="hold"/>
                                        <p:tgtEl>
                                          <p:spTgt spid="97382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73827">
                                            <p:txEl>
                                              <p:pRg st="1" end="1"/>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973827">
                                            <p:txEl>
                                              <p:pRg st="1" end="1"/>
                                            </p:txEl>
                                          </p:spTgt>
                                        </p:tgtEl>
                                        <p:attrNameLst>
                                          <p:attrName>ppt_c</p:attrName>
                                        </p:attrNameLst>
                                      </p:cBhvr>
                                      <p:to>
                                        <a:srgbClr val="CCECFF"/>
                                      </p:to>
                                    </p:animClr>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73827">
                                            <p:txEl>
                                              <p:pRg st="2" end="2"/>
                                            </p:txEl>
                                          </p:spTgt>
                                        </p:tgtEl>
                                        <p:attrNameLst>
                                          <p:attrName>style.visibility</p:attrName>
                                        </p:attrNameLst>
                                      </p:cBhvr>
                                      <p:to>
                                        <p:strVal val="visible"/>
                                      </p:to>
                                    </p:set>
                                    <p:anim calcmode="lin" valueType="num">
                                      <p:cBhvr additive="base">
                                        <p:cTn id="19" dur="500" fill="hold"/>
                                        <p:tgtEl>
                                          <p:spTgt spid="97382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73827">
                                            <p:txEl>
                                              <p:pRg st="2" end="2"/>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973827">
                                            <p:txEl>
                                              <p:pRg st="2" end="2"/>
                                            </p:txEl>
                                          </p:spTgt>
                                        </p:tgtEl>
                                        <p:attrNameLst>
                                          <p:attrName>ppt_c</p:attrName>
                                        </p:attrNameLst>
                                      </p:cBhvr>
                                      <p:to>
                                        <a:srgbClr val="CCECFF"/>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3827"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idx="4294967295"/>
          </p:nvPr>
        </p:nvSpPr>
        <p:spPr/>
        <p:txBody>
          <a:bodyPr/>
          <a:lstStyle/>
          <a:p>
            <a:pPr eaLnBrk="1" hangingPunct="1"/>
            <a:r>
              <a:rPr lang="en-US" altLang="en-US" dirty="0" smtClean="0"/>
              <a:t>Conclusions</a:t>
            </a:r>
          </a:p>
        </p:txBody>
      </p:sp>
      <p:sp>
        <p:nvSpPr>
          <p:cNvPr id="114691" name="Rectangle 3"/>
          <p:cNvSpPr>
            <a:spLocks noGrp="1" noChangeArrowheads="1"/>
          </p:cNvSpPr>
          <p:nvPr>
            <p:ph type="body" idx="4294967295"/>
          </p:nvPr>
        </p:nvSpPr>
        <p:spPr>
          <a:xfrm>
            <a:off x="817688" y="2057613"/>
            <a:ext cx="11064155" cy="4115223"/>
          </a:xfrm>
        </p:spPr>
        <p:txBody>
          <a:bodyPr/>
          <a:lstStyle/>
          <a:p>
            <a:pPr marL="0" indent="0" eaLnBrk="1" hangingPunct="1">
              <a:lnSpc>
                <a:spcPct val="90000"/>
              </a:lnSpc>
              <a:buNone/>
            </a:pPr>
            <a:endParaRPr lang="en-US" altLang="en-US" u="sng" dirty="0" smtClean="0"/>
          </a:p>
          <a:p>
            <a:pPr marL="0" indent="0" eaLnBrk="1" hangingPunct="1">
              <a:lnSpc>
                <a:spcPct val="90000"/>
              </a:lnSpc>
              <a:buNone/>
            </a:pPr>
            <a:r>
              <a:rPr lang="en-US" altLang="en-US" dirty="0" smtClean="0"/>
              <a:t/>
            </a:r>
            <a:br>
              <a:rPr lang="en-US" altLang="en-US" dirty="0" smtClean="0"/>
            </a:br>
            <a:endParaRPr lang="en-US" altLang="en-US" u="sng" dirty="0"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4386" y="365125"/>
            <a:ext cx="5380759" cy="521556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186" y="2057613"/>
            <a:ext cx="4113232" cy="4482148"/>
          </a:xfrm>
          <a:prstGeom prst="rect">
            <a:avLst/>
          </a:prstGeom>
        </p:spPr>
      </p:pic>
    </p:spTree>
    <p:extLst>
      <p:ext uri="{BB962C8B-B14F-4D97-AF65-F5344CB8AC3E}">
        <p14:creationId xmlns:p14="http://schemas.microsoft.com/office/powerpoint/2010/main" val="2183116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4691">
                                            <p:txEl>
                                              <p:pRg st="1" end="1"/>
                                            </p:txEl>
                                          </p:spTgt>
                                        </p:tgtEl>
                                        <p:attrNameLst>
                                          <p:attrName>style.visibility</p:attrName>
                                        </p:attrNameLst>
                                      </p:cBhvr>
                                      <p:to>
                                        <p:strVal val="visible"/>
                                      </p:to>
                                    </p:set>
                                    <p:anim calcmode="lin" valueType="num">
                                      <p:cBhvr additive="base">
                                        <p:cTn id="7" dur="500" fill="hold"/>
                                        <p:tgtEl>
                                          <p:spTgt spid="114691">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4691">
                                            <p:txEl>
                                              <p:pRg st="1" end="1"/>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114691">
                                            <p:txEl>
                                              <p:pRg st="1" end="1"/>
                                            </p:txEl>
                                          </p:spTgt>
                                        </p:tgtEl>
                                        <p:attrNameLst>
                                          <p:attrName>ppt_c</p:attrName>
                                        </p:attrNameLst>
                                      </p:cBhvr>
                                      <p:to>
                                        <a:srgbClr val="CCECFF"/>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1"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377012"/>
            <a:ext cx="9525000" cy="2743200"/>
          </a:xfrm>
          <a:prstGeom prst="rect">
            <a:avLst/>
          </a:prstGeom>
        </p:spPr>
      </p:pic>
    </p:spTree>
    <p:extLst>
      <p:ext uri="{BB962C8B-B14F-4D97-AF65-F5344CB8AC3E}">
        <p14:creationId xmlns:p14="http://schemas.microsoft.com/office/powerpoint/2010/main" val="10577233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6637" y="757959"/>
            <a:ext cx="10515600" cy="1325563"/>
          </a:xfrm>
        </p:spPr>
        <p:txBody>
          <a:bodyPr/>
          <a:lstStyle/>
          <a:p>
            <a:endParaRPr lang="en-US" u="sng"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3222" y="2105025"/>
            <a:ext cx="4351338" cy="4351338"/>
          </a:xfr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3636" y="2076438"/>
            <a:ext cx="2922876" cy="4379925"/>
          </a:xfrm>
          <a:prstGeom prst="rect">
            <a:avLst/>
          </a:prstGeom>
        </p:spPr>
      </p:pic>
    </p:spTree>
    <p:extLst>
      <p:ext uri="{BB962C8B-B14F-4D97-AF65-F5344CB8AC3E}">
        <p14:creationId xmlns:p14="http://schemas.microsoft.com/office/powerpoint/2010/main" val="18448118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endParaRPr lang="en-US" dirty="0"/>
          </a:p>
          <a:p>
            <a:r>
              <a:rPr lang="en-US" dirty="0"/>
              <a:t>E</a:t>
            </a:r>
            <a:r>
              <a:rPr lang="en-US" dirty="0" smtClean="0"/>
              <a:t>levated </a:t>
            </a:r>
            <a:r>
              <a:rPr lang="en-US" dirty="0" err="1"/>
              <a:t>osmolar</a:t>
            </a:r>
            <a:r>
              <a:rPr lang="en-US" dirty="0"/>
              <a:t> gap had a sensitivity of 90% and a specificity of 22% </a:t>
            </a:r>
            <a:r>
              <a:rPr lang="en-US" dirty="0" smtClean="0"/>
              <a:t>(</a:t>
            </a:r>
            <a:r>
              <a:rPr lang="en-US" dirty="0"/>
              <a:t>it can be elevated due to a panoply of substances).  So, it's probably a reasonable </a:t>
            </a:r>
            <a:r>
              <a:rPr lang="en-US" i="1" dirty="0"/>
              <a:t>screening</a:t>
            </a:r>
            <a:r>
              <a:rPr lang="en-US" dirty="0"/>
              <a:t> test to rule-out toxic alcohol ingestion, but not as a </a:t>
            </a:r>
            <a:r>
              <a:rPr lang="en-US" i="1" dirty="0"/>
              <a:t>diagnostic</a:t>
            </a:r>
            <a:r>
              <a:rPr lang="en-US" dirty="0"/>
              <a:t> test to rule-in toxic alcohol ingestion.</a:t>
            </a:r>
          </a:p>
          <a:p>
            <a:endParaRPr lang="en-US" dirty="0"/>
          </a:p>
        </p:txBody>
      </p:sp>
    </p:spTree>
    <p:extLst>
      <p:ext uri="{BB962C8B-B14F-4D97-AF65-F5344CB8AC3E}">
        <p14:creationId xmlns:p14="http://schemas.microsoft.com/office/powerpoint/2010/main" val="33631266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a:t>Wrong.  Based on 90% sensitivity and 22% specificity, the test has a positive likelihood ratio (+LR) of 1.15 and a negative likelihood ratio (-LR) of 0.45.  These are weak likelihood ratios, of little help clinically.  </a:t>
            </a:r>
            <a:endParaRPr lang="en-US" dirty="0" smtClean="0"/>
          </a:p>
          <a:p>
            <a:endParaRPr lang="en-US" dirty="0"/>
          </a:p>
          <a:p>
            <a:r>
              <a:rPr lang="en-US" dirty="0" smtClean="0"/>
              <a:t>For </a:t>
            </a:r>
            <a:r>
              <a:rPr lang="en-US" dirty="0"/>
              <a:t>example, suppose that we're trying to use </a:t>
            </a:r>
            <a:r>
              <a:rPr lang="en-US" dirty="0" err="1"/>
              <a:t>osmolar</a:t>
            </a:r>
            <a:r>
              <a:rPr lang="en-US" dirty="0"/>
              <a:t> gap to exclude toxic alcohol ingestion in a patient with a 10% pre-test probability.  If the </a:t>
            </a:r>
            <a:r>
              <a:rPr lang="en-US" dirty="0" err="1"/>
              <a:t>osmolar</a:t>
            </a:r>
            <a:r>
              <a:rPr lang="en-US" dirty="0"/>
              <a:t> gap is normal, then the post-test probability decreases to 5%, which doesn't really rule this out.</a:t>
            </a:r>
          </a:p>
          <a:p>
            <a:endParaRPr lang="en-US" dirty="0"/>
          </a:p>
        </p:txBody>
      </p:sp>
    </p:spTree>
    <p:extLst>
      <p:ext uri="{BB962C8B-B14F-4D97-AF65-F5344CB8AC3E}">
        <p14:creationId xmlns:p14="http://schemas.microsoft.com/office/powerpoint/2010/main" val="9339135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7047" y="310382"/>
            <a:ext cx="10517905" cy="6237235"/>
          </a:xfrm>
          <a:prstGeom prst="rect">
            <a:avLst/>
          </a:prstGeom>
        </p:spPr>
      </p:pic>
    </p:spTree>
    <p:extLst>
      <p:ext uri="{BB962C8B-B14F-4D97-AF65-F5344CB8AC3E}">
        <p14:creationId xmlns:p14="http://schemas.microsoft.com/office/powerpoint/2010/main" val="15238927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references </a:t>
            </a:r>
            <a:endParaRPr lang="en-US" dirty="0"/>
          </a:p>
        </p:txBody>
      </p:sp>
      <p:sp>
        <p:nvSpPr>
          <p:cNvPr id="3" name="Content Placeholder 2"/>
          <p:cNvSpPr>
            <a:spLocks noGrp="1"/>
          </p:cNvSpPr>
          <p:nvPr>
            <p:ph idx="1"/>
          </p:nvPr>
        </p:nvSpPr>
        <p:spPr/>
        <p:txBody>
          <a:bodyPr/>
          <a:lstStyle/>
          <a:p>
            <a:r>
              <a:rPr lang="en-US" dirty="0" err="1"/>
              <a:t>utrecht</a:t>
            </a:r>
            <a:r>
              <a:rPr lang="en-US" dirty="0"/>
              <a:t> university clinical </a:t>
            </a:r>
            <a:r>
              <a:rPr lang="en-US" dirty="0" smtClean="0"/>
              <a:t>epidemiology </a:t>
            </a:r>
            <a:r>
              <a:rPr lang="en-US" dirty="0" smtClean="0"/>
              <a:t>course</a:t>
            </a:r>
            <a:endParaRPr lang="en-US" dirty="0"/>
          </a:p>
          <a:p>
            <a:r>
              <a:rPr lang="en-US" dirty="0" smtClean="0"/>
              <a:t>Statistics in medicine. Stanford university</a:t>
            </a:r>
          </a:p>
          <a:p>
            <a:r>
              <a:rPr lang="en-US" dirty="0" smtClean="0"/>
              <a:t>Biostatistics for Radiologists, Giovanni di Leo, Springer, 2009</a:t>
            </a:r>
            <a:endParaRPr lang="en-US" dirty="0"/>
          </a:p>
        </p:txBody>
      </p:sp>
    </p:spTree>
    <p:extLst>
      <p:ext uri="{BB962C8B-B14F-4D97-AF65-F5344CB8AC3E}">
        <p14:creationId xmlns:p14="http://schemas.microsoft.com/office/powerpoint/2010/main" val="4096293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586889" y="365125"/>
            <a:ext cx="11018221" cy="6194725"/>
          </a:xfrm>
          <a:prstGeom prst="rect">
            <a:avLst/>
          </a:prstGeom>
        </p:spPr>
      </p:pic>
    </p:spTree>
    <p:extLst>
      <p:ext uri="{BB962C8B-B14F-4D97-AF65-F5344CB8AC3E}">
        <p14:creationId xmlns:p14="http://schemas.microsoft.com/office/powerpoint/2010/main" val="26292651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Compare to reference</a:t>
            </a:r>
            <a:endParaRPr lang="en-US" u="sng" dirty="0"/>
          </a:p>
        </p:txBody>
      </p:sp>
      <p:sp>
        <p:nvSpPr>
          <p:cNvPr id="3" name="Content Placeholder 2"/>
          <p:cNvSpPr>
            <a:spLocks noGrp="1"/>
          </p:cNvSpPr>
          <p:nvPr>
            <p:ph idx="1"/>
          </p:nvPr>
        </p:nvSpPr>
        <p:spPr/>
        <p:txBody>
          <a:bodyPr/>
          <a:lstStyle/>
          <a:p>
            <a:r>
              <a:rPr lang="en-US" dirty="0" smtClean="0"/>
              <a:t>TRUE / FALSE</a:t>
            </a:r>
          </a:p>
          <a:p>
            <a:endParaRPr lang="en-US" dirty="0"/>
          </a:p>
          <a:p>
            <a:r>
              <a:rPr lang="en-US" dirty="0" smtClean="0"/>
              <a:t>POSITIVE/ NEGATIVE</a:t>
            </a:r>
          </a:p>
          <a:p>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2127" y="718415"/>
            <a:ext cx="4031673" cy="403167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4437" y="3740727"/>
            <a:ext cx="3322926" cy="2571173"/>
          </a:xfrm>
          <a:prstGeom prst="rect">
            <a:avLst/>
          </a:prstGeom>
        </p:spPr>
      </p:pic>
    </p:spTree>
    <p:extLst>
      <p:ext uri="{BB962C8B-B14F-4D97-AF65-F5344CB8AC3E}">
        <p14:creationId xmlns:p14="http://schemas.microsoft.com/office/powerpoint/2010/main" val="22971235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91383" y="182281"/>
            <a:ext cx="10662417" cy="5994682"/>
          </a:xfrm>
          <a:prstGeom prst="rect">
            <a:avLst/>
          </a:prstGeom>
        </p:spPr>
      </p:pic>
    </p:spTree>
    <p:extLst>
      <p:ext uri="{BB962C8B-B14F-4D97-AF65-F5344CB8AC3E}">
        <p14:creationId xmlns:p14="http://schemas.microsoft.com/office/powerpoint/2010/main" val="380264700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1522</TotalTime>
  <Words>2735</Words>
  <Application>Microsoft Office PowerPoint</Application>
  <PresentationFormat>Widescreen</PresentationFormat>
  <Paragraphs>377</Paragraphs>
  <Slides>67</Slides>
  <Notes>38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Arial</vt:lpstr>
      <vt:lpstr>Calibri</vt:lpstr>
      <vt:lpstr>Calibri Light</vt:lpstr>
      <vt:lpstr>CMSS10</vt:lpstr>
      <vt:lpstr>Tahoma</vt:lpstr>
      <vt:lpstr>Times New Roman</vt:lpstr>
      <vt:lpstr>Times-Roman</vt:lpstr>
      <vt:lpstr>Office Theme</vt:lpstr>
      <vt:lpstr>Diagnostic Research </vt:lpstr>
      <vt:lpstr>PowerPoint Presentation</vt:lpstr>
      <vt:lpstr>PowerPoint Presentation</vt:lpstr>
      <vt:lpstr>PowerPoint Presentation</vt:lpstr>
      <vt:lpstr>PowerPoint Presentation</vt:lpstr>
      <vt:lpstr>PowerPoint Presentation</vt:lpstr>
      <vt:lpstr>PowerPoint Presentation</vt:lpstr>
      <vt:lpstr>Compare to reference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                                             </vt:lpstr>
      <vt:lpstr>                                                </vt:lpstr>
      <vt:lpstr>All have the disease </vt:lpstr>
      <vt:lpstr>PowerPoint Presentation</vt:lpstr>
      <vt:lpstr>scenario</vt:lpstr>
      <vt:lpstr>PowerPoint Presentation</vt:lpstr>
      <vt:lpstr>PowerPoint Presentation</vt:lpstr>
      <vt:lpstr>PowerPoint Presentation</vt:lpstr>
      <vt:lpstr>PowerPoint Presentation</vt:lpstr>
      <vt:lpstr>clinical radiology and screening radiology   </vt:lpstr>
      <vt:lpstr>Clinical Radiology</vt:lpstr>
      <vt:lpstr>Screening </vt:lpstr>
      <vt:lpstr>PowerPoint Presentation</vt:lpstr>
      <vt:lpstr>ROC</vt:lpstr>
      <vt:lpstr>PowerPoint Presentation</vt:lpstr>
      <vt:lpstr>PowerPoint Presentation</vt:lpstr>
      <vt:lpstr>PowerPoint Presentation</vt:lpstr>
      <vt:lpstr>ROC application</vt:lpstr>
      <vt:lpstr>ROC curve app</vt:lpstr>
      <vt:lpstr>PowerPoint Presentation</vt:lpstr>
      <vt:lpstr>PowerPoint Presentation</vt:lpstr>
      <vt:lpstr>PowerPoint Presentation</vt:lpstr>
      <vt:lpstr>Fun example</vt:lpstr>
      <vt:lpstr>CelluliteDX Data</vt:lpstr>
      <vt:lpstr>Sensitivity and Specificity</vt:lpstr>
      <vt:lpstr>What is the positive predictive value? Tricky!</vt:lpstr>
      <vt:lpstr>Alternatively, calculate with a simple 2x2 table:</vt:lpstr>
      <vt:lpstr>PPV and NPV calculation</vt:lpstr>
      <vt:lpstr>PPV and NPV calculation</vt:lpstr>
      <vt:lpstr>PPV and NPV calculation</vt:lpstr>
      <vt:lpstr>Conclusions</vt:lpstr>
      <vt:lpstr>Conclusions</vt:lpstr>
      <vt:lpstr>PowerPoint Presentation</vt:lpstr>
      <vt:lpstr>PowerPoint Presentation</vt:lpstr>
      <vt:lpstr>PowerPoint Presentation</vt:lpstr>
      <vt:lpstr>PowerPoint Presentation</vt:lpstr>
      <vt:lpstr>PowerPoint Presentation</vt:lpstr>
      <vt:lpstr>Key references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ILO</dc:title>
  <dc:creator>Mahmoud Hamza</dc:creator>
  <cp:lastModifiedBy>Mahmoud Hamza</cp:lastModifiedBy>
  <cp:revision>71</cp:revision>
  <dcterms:created xsi:type="dcterms:W3CDTF">2018-07-11T16:04:59Z</dcterms:created>
  <dcterms:modified xsi:type="dcterms:W3CDTF">2018-07-17T08:41:21Z</dcterms:modified>
</cp:coreProperties>
</file>